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79" r:id="rId6"/>
    <p:sldMasterId id="2147483796" r:id="rId7"/>
  </p:sldMasterIdLst>
  <p:notesMasterIdLst>
    <p:notesMasterId r:id="rId15"/>
  </p:notesMasterIdLst>
  <p:handoutMasterIdLst>
    <p:handoutMasterId r:id="rId16"/>
  </p:handoutMasterIdLst>
  <p:sldIdLst>
    <p:sldId id="266" r:id="rId8"/>
    <p:sldId id="304" r:id="rId9"/>
    <p:sldId id="305" r:id="rId10"/>
    <p:sldId id="306" r:id="rId11"/>
    <p:sldId id="308" r:id="rId12"/>
    <p:sldId id="310" r:id="rId13"/>
    <p:sldId id="33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KOUR Suzy -NUCLEAR" initials="KS-" lastIdx="7" clrIdx="0">
    <p:extLst>
      <p:ext uri="{19B8F6BF-5375-455C-9EA6-DF929625EA0E}">
        <p15:presenceInfo xmlns:p15="http://schemas.microsoft.com/office/powerpoint/2012/main" userId="S-1-5-21-4051172019-4201845401-128855694-163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37" autoAdjust="0"/>
  </p:normalViewPr>
  <p:slideViewPr>
    <p:cSldViewPr>
      <p:cViewPr varScale="1">
        <p:scale>
          <a:sx n="64" d="100"/>
          <a:sy n="64" d="100"/>
        </p:scale>
        <p:origin x="60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54"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nus Ferreira" userId="ed13f3c2-f975-4380-84ea-592474cb13d4" providerId="ADAL" clId="{A2313F8F-E6D5-46B5-810B-749D1261696E}"/>
    <pc:docChg chg="undo custSel modSld">
      <pc:chgData name="Marnus Ferreira" userId="ed13f3c2-f975-4380-84ea-592474cb13d4" providerId="ADAL" clId="{A2313F8F-E6D5-46B5-810B-749D1261696E}" dt="2021-10-04T07:56:21.364" v="144" actId="20577"/>
      <pc:docMkLst>
        <pc:docMk/>
      </pc:docMkLst>
      <pc:sldChg chg="modSp mod">
        <pc:chgData name="Marnus Ferreira" userId="ed13f3c2-f975-4380-84ea-592474cb13d4" providerId="ADAL" clId="{A2313F8F-E6D5-46B5-810B-749D1261696E}" dt="2021-10-04T07:52:10.487" v="68" actId="1076"/>
        <pc:sldMkLst>
          <pc:docMk/>
          <pc:sldMk cId="859433984" sldId="304"/>
        </pc:sldMkLst>
        <pc:spChg chg="mod">
          <ac:chgData name="Marnus Ferreira" userId="ed13f3c2-f975-4380-84ea-592474cb13d4" providerId="ADAL" clId="{A2313F8F-E6D5-46B5-810B-749D1261696E}" dt="2021-10-04T07:50:33.782" v="60" actId="20577"/>
          <ac:spMkLst>
            <pc:docMk/>
            <pc:sldMk cId="859433984" sldId="304"/>
            <ac:spMk id="13" creationId="{FC3D9DF2-20ED-458D-9C62-D1580C7219C8}"/>
          </ac:spMkLst>
        </pc:spChg>
        <pc:spChg chg="mod">
          <ac:chgData name="Marnus Ferreira" userId="ed13f3c2-f975-4380-84ea-592474cb13d4" providerId="ADAL" clId="{A2313F8F-E6D5-46B5-810B-749D1261696E}" dt="2021-10-04T07:52:08.580" v="66" actId="1076"/>
          <ac:spMkLst>
            <pc:docMk/>
            <pc:sldMk cId="859433984" sldId="304"/>
            <ac:spMk id="25" creationId="{C944F512-B716-452B-A526-871FFFD77A5E}"/>
          </ac:spMkLst>
        </pc:spChg>
        <pc:spChg chg="mod">
          <ac:chgData name="Marnus Ferreira" userId="ed13f3c2-f975-4380-84ea-592474cb13d4" providerId="ADAL" clId="{A2313F8F-E6D5-46B5-810B-749D1261696E}" dt="2021-10-04T07:52:10.487" v="68" actId="1076"/>
          <ac:spMkLst>
            <pc:docMk/>
            <pc:sldMk cId="859433984" sldId="304"/>
            <ac:spMk id="26" creationId="{506AA042-919E-48B5-866D-B76E7BA4BC6A}"/>
          </ac:spMkLst>
        </pc:spChg>
      </pc:sldChg>
      <pc:sldChg chg="modSp mod">
        <pc:chgData name="Marnus Ferreira" userId="ed13f3c2-f975-4380-84ea-592474cb13d4" providerId="ADAL" clId="{A2313F8F-E6D5-46B5-810B-749D1261696E}" dt="2021-10-04T07:53:52.509" v="133" actId="20577"/>
        <pc:sldMkLst>
          <pc:docMk/>
          <pc:sldMk cId="769193542" sldId="306"/>
        </pc:sldMkLst>
        <pc:spChg chg="mod">
          <ac:chgData name="Marnus Ferreira" userId="ed13f3c2-f975-4380-84ea-592474cb13d4" providerId="ADAL" clId="{A2313F8F-E6D5-46B5-810B-749D1261696E}" dt="2021-10-04T07:53:52.509" v="133" actId="20577"/>
          <ac:spMkLst>
            <pc:docMk/>
            <pc:sldMk cId="769193542" sldId="306"/>
            <ac:spMk id="15" creationId="{D91C0846-1997-4BA7-A775-4360DE66C287}"/>
          </ac:spMkLst>
        </pc:spChg>
        <pc:spChg chg="mod">
          <ac:chgData name="Marnus Ferreira" userId="ed13f3c2-f975-4380-84ea-592474cb13d4" providerId="ADAL" clId="{A2313F8F-E6D5-46B5-810B-749D1261696E}" dt="2021-10-04T07:53:14.415" v="69" actId="20577"/>
          <ac:spMkLst>
            <pc:docMk/>
            <pc:sldMk cId="769193542" sldId="306"/>
            <ac:spMk id="62" creationId="{E57E3A89-9389-4BF3-80BB-0896CF91F778}"/>
          </ac:spMkLst>
        </pc:spChg>
      </pc:sldChg>
      <pc:sldChg chg="modSp mod">
        <pc:chgData name="Marnus Ferreira" userId="ed13f3c2-f975-4380-84ea-592474cb13d4" providerId="ADAL" clId="{A2313F8F-E6D5-46B5-810B-749D1261696E}" dt="2021-10-04T07:56:21.364" v="144" actId="20577"/>
        <pc:sldMkLst>
          <pc:docMk/>
          <pc:sldMk cId="1346258355" sldId="308"/>
        </pc:sldMkLst>
        <pc:spChg chg="mod">
          <ac:chgData name="Marnus Ferreira" userId="ed13f3c2-f975-4380-84ea-592474cb13d4" providerId="ADAL" clId="{A2313F8F-E6D5-46B5-810B-749D1261696E}" dt="2021-10-04T07:55:20.526" v="143" actId="6549"/>
          <ac:spMkLst>
            <pc:docMk/>
            <pc:sldMk cId="1346258355" sldId="308"/>
            <ac:spMk id="2" creationId="{EBBFCE71-4948-4C0D-8047-F5CB62776353}"/>
          </ac:spMkLst>
        </pc:spChg>
        <pc:spChg chg="mod">
          <ac:chgData name="Marnus Ferreira" userId="ed13f3c2-f975-4380-84ea-592474cb13d4" providerId="ADAL" clId="{A2313F8F-E6D5-46B5-810B-749D1261696E}" dt="2021-10-04T07:56:21.364" v="144" actId="20577"/>
          <ac:spMkLst>
            <pc:docMk/>
            <pc:sldMk cId="1346258355" sldId="308"/>
            <ac:spMk id="11" creationId="{0F416651-0009-43CE-BC2C-652D657D206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5ce9b357bbe5d138/Documents/Process%20Hea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NC\03102020_US_Dashboard_Emmissions_Data%202018%20Process%20Hea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Sheet1!$C$7</c:f>
              <c:strCache>
                <c:ptCount val="1"/>
                <c:pt idx="0">
                  <c:v>Temperature Min</c:v>
                </c:pt>
              </c:strCache>
            </c:strRef>
          </c:tx>
          <c:spPr>
            <a:ln w="28575" cap="rnd">
              <a:noFill/>
              <a:round/>
            </a:ln>
            <a:effectLst/>
          </c:spPr>
          <c:marker>
            <c:symbol val="none"/>
          </c:marker>
          <c:cat>
            <c:strRef>
              <c:f>Sheet1!$B$8:$B$18</c:f>
              <c:strCache>
                <c:ptCount val="11"/>
                <c:pt idx="0">
                  <c:v>Agriculture</c:v>
                </c:pt>
                <c:pt idx="1">
                  <c:v>Paper Mills</c:v>
                </c:pt>
                <c:pt idx="2">
                  <c:v>Potash</c:v>
                </c:pt>
                <c:pt idx="3">
                  <c:v>Plastics</c:v>
                </c:pt>
                <c:pt idx="4">
                  <c:v>Pulp Mills</c:v>
                </c:pt>
                <c:pt idx="5">
                  <c:v>Ethanol Production</c:v>
                </c:pt>
                <c:pt idx="6">
                  <c:v>Petroleum</c:v>
                </c:pt>
                <c:pt idx="7">
                  <c:v>Basic Chemicals</c:v>
                </c:pt>
                <c:pt idx="8">
                  <c:v>Fertilizers</c:v>
                </c:pt>
                <c:pt idx="9">
                  <c:v>Iron and Steel</c:v>
                </c:pt>
                <c:pt idx="10">
                  <c:v>Cement</c:v>
                </c:pt>
              </c:strCache>
            </c:strRef>
          </c:cat>
          <c:val>
            <c:numRef>
              <c:f>Sheet1!$C$8:$C$18</c:f>
              <c:numCache>
                <c:formatCode>General</c:formatCode>
                <c:ptCount val="11"/>
                <c:pt idx="0">
                  <c:v>50</c:v>
                </c:pt>
                <c:pt idx="1">
                  <c:v>150</c:v>
                </c:pt>
                <c:pt idx="2">
                  <c:v>150</c:v>
                </c:pt>
                <c:pt idx="3">
                  <c:v>180</c:v>
                </c:pt>
                <c:pt idx="4">
                  <c:v>200</c:v>
                </c:pt>
                <c:pt idx="5">
                  <c:v>230</c:v>
                </c:pt>
                <c:pt idx="6">
                  <c:v>500</c:v>
                </c:pt>
                <c:pt idx="7">
                  <c:v>500</c:v>
                </c:pt>
                <c:pt idx="8">
                  <c:v>600</c:v>
                </c:pt>
                <c:pt idx="9">
                  <c:v>950</c:v>
                </c:pt>
                <c:pt idx="10">
                  <c:v>950</c:v>
                </c:pt>
              </c:numCache>
            </c:numRef>
          </c:val>
          <c:smooth val="0"/>
          <c:extLst>
            <c:ext xmlns:c16="http://schemas.microsoft.com/office/drawing/2014/chart" uri="{C3380CC4-5D6E-409C-BE32-E72D297353CC}">
              <c16:uniqueId val="{00000000-6780-44E2-91B2-ACA2767CAE66}"/>
            </c:ext>
          </c:extLst>
        </c:ser>
        <c:ser>
          <c:idx val="1"/>
          <c:order val="1"/>
          <c:tx>
            <c:strRef>
              <c:f>Sheet1!$D$7</c:f>
              <c:strCache>
                <c:ptCount val="1"/>
                <c:pt idx="0">
                  <c:v>Temperature Max</c:v>
                </c:pt>
              </c:strCache>
            </c:strRef>
          </c:tx>
          <c:spPr>
            <a:ln w="28575" cap="rnd">
              <a:noFill/>
              <a:round/>
            </a:ln>
            <a:effectLst/>
          </c:spPr>
          <c:marker>
            <c:symbol val="none"/>
          </c:marker>
          <c:cat>
            <c:strRef>
              <c:f>Sheet1!$B$8:$B$18</c:f>
              <c:strCache>
                <c:ptCount val="11"/>
                <c:pt idx="0">
                  <c:v>Agriculture</c:v>
                </c:pt>
                <c:pt idx="1">
                  <c:v>Paper Mills</c:v>
                </c:pt>
                <c:pt idx="2">
                  <c:v>Potash</c:v>
                </c:pt>
                <c:pt idx="3">
                  <c:v>Plastics</c:v>
                </c:pt>
                <c:pt idx="4">
                  <c:v>Pulp Mills</c:v>
                </c:pt>
                <c:pt idx="5">
                  <c:v>Ethanol Production</c:v>
                </c:pt>
                <c:pt idx="6">
                  <c:v>Petroleum</c:v>
                </c:pt>
                <c:pt idx="7">
                  <c:v>Basic Chemicals</c:v>
                </c:pt>
                <c:pt idx="8">
                  <c:v>Fertilizers</c:v>
                </c:pt>
                <c:pt idx="9">
                  <c:v>Iron and Steel</c:v>
                </c:pt>
                <c:pt idx="10">
                  <c:v>Cement</c:v>
                </c:pt>
              </c:strCache>
            </c:strRef>
          </c:cat>
          <c:val>
            <c:numRef>
              <c:f>Sheet1!$D$8:$D$18</c:f>
              <c:numCache>
                <c:formatCode>General</c:formatCode>
                <c:ptCount val="11"/>
                <c:pt idx="0">
                  <c:v>200</c:v>
                </c:pt>
                <c:pt idx="1">
                  <c:v>180</c:v>
                </c:pt>
                <c:pt idx="2">
                  <c:v>350</c:v>
                </c:pt>
                <c:pt idx="3">
                  <c:v>300</c:v>
                </c:pt>
                <c:pt idx="4">
                  <c:v>800</c:v>
                </c:pt>
                <c:pt idx="5">
                  <c:v>460</c:v>
                </c:pt>
                <c:pt idx="6">
                  <c:v>750</c:v>
                </c:pt>
                <c:pt idx="7">
                  <c:v>900</c:v>
                </c:pt>
                <c:pt idx="8">
                  <c:v>900</c:v>
                </c:pt>
                <c:pt idx="9">
                  <c:v>2000</c:v>
                </c:pt>
                <c:pt idx="10">
                  <c:v>1500</c:v>
                </c:pt>
              </c:numCache>
            </c:numRef>
          </c:val>
          <c:smooth val="0"/>
          <c:extLst>
            <c:ext xmlns:c16="http://schemas.microsoft.com/office/drawing/2014/chart" uri="{C3380CC4-5D6E-409C-BE32-E72D297353CC}">
              <c16:uniqueId val="{00000001-6780-44E2-91B2-ACA2767CAE66}"/>
            </c:ext>
          </c:extLst>
        </c:ser>
        <c:dLbls>
          <c:showLegendKey val="0"/>
          <c:showVal val="0"/>
          <c:showCatName val="0"/>
          <c:showSerName val="0"/>
          <c:showPercent val="0"/>
          <c:showBubbleSize val="0"/>
        </c:dLbls>
        <c:upDownBars>
          <c:gapWidth val="150"/>
          <c:upBars>
            <c:spPr>
              <a:solidFill>
                <a:schemeClr val="accent1"/>
              </a:solidFill>
              <a:ln w="88900">
                <a:solidFill>
                  <a:schemeClr val="accent1"/>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323367631"/>
        <c:axId val="323373039"/>
      </c:lineChart>
      <c:catAx>
        <c:axId val="323367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23373039"/>
        <c:crosses val="autoZero"/>
        <c:auto val="1"/>
        <c:lblAlgn val="ctr"/>
        <c:lblOffset val="100"/>
        <c:noMultiLvlLbl val="0"/>
      </c:catAx>
      <c:valAx>
        <c:axId val="323373039"/>
        <c:scaling>
          <c:orientation val="minMax"/>
          <c:max val="1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r>
                  <a:rPr lang="en-US" sz="1100" b="0" dirty="0">
                    <a:latin typeface="Trebuchet MS" panose="020B0603020202020204" pitchFamily="34" charset="0"/>
                  </a:rPr>
                  <a:t>Process Heat </a:t>
                </a:r>
              </a:p>
              <a:p>
                <a:pPr>
                  <a:defRPr sz="1100">
                    <a:latin typeface="Trebuchet MS" panose="020B0603020202020204" pitchFamily="34" charset="0"/>
                  </a:defRPr>
                </a:pPr>
                <a:r>
                  <a:rPr lang="en-US" sz="1100" b="0" dirty="0">
                    <a:latin typeface="Trebuchet MS" panose="020B0603020202020204" pitchFamily="34" charset="0"/>
                  </a:rPr>
                  <a:t>Temperature Range [°C]</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3233676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8601955882168"/>
          <c:y val="6.8410585095188062E-2"/>
          <c:w val="0.81247323295686535"/>
          <c:h val="0.60023785952590469"/>
        </c:manualLayout>
      </c:layout>
      <c:barChart>
        <c:barDir val="col"/>
        <c:grouping val="clustered"/>
        <c:varyColors val="0"/>
        <c:ser>
          <c:idx val="0"/>
          <c:order val="0"/>
          <c:spPr>
            <a:solidFill>
              <a:schemeClr val="accent1"/>
            </a:solidFill>
            <a:ln>
              <a:noFill/>
            </a:ln>
            <a:effectLst/>
          </c:spPr>
          <c:invertIfNegative val="0"/>
          <c:cat>
            <c:strRef>
              <c:f>Sheet1!$A$158:$A$163</c:f>
              <c:strCache>
                <c:ptCount val="6"/>
                <c:pt idx="0">
                  <c:v>Petroleum and Natural Gas Systems</c:v>
                </c:pt>
                <c:pt idx="1">
                  <c:v>Chemicals</c:v>
                </c:pt>
                <c:pt idx="2">
                  <c:v>Refineries</c:v>
                </c:pt>
                <c:pt idx="3">
                  <c:v>Metals</c:v>
                </c:pt>
                <c:pt idx="4">
                  <c:v>Pulp and Paper</c:v>
                </c:pt>
                <c:pt idx="5">
                  <c:v>Minerals</c:v>
                </c:pt>
              </c:strCache>
            </c:strRef>
          </c:cat>
          <c:val>
            <c:numRef>
              <c:f>Sheet1!$C$158:$C$163</c:f>
              <c:numCache>
                <c:formatCode>General</c:formatCode>
                <c:ptCount val="6"/>
                <c:pt idx="0">
                  <c:v>137.24547804866907</c:v>
                </c:pt>
                <c:pt idx="1">
                  <c:v>103.05808136789594</c:v>
                </c:pt>
                <c:pt idx="2">
                  <c:v>55.205024630181114</c:v>
                </c:pt>
                <c:pt idx="3">
                  <c:v>39.000086571922409</c:v>
                </c:pt>
                <c:pt idx="4">
                  <c:v>36.473336870317354</c:v>
                </c:pt>
                <c:pt idx="5">
                  <c:v>27.312161080688785</c:v>
                </c:pt>
              </c:numCache>
            </c:numRef>
          </c:val>
          <c:extLst>
            <c:ext xmlns:c16="http://schemas.microsoft.com/office/drawing/2014/chart" uri="{C3380CC4-5D6E-409C-BE32-E72D297353CC}">
              <c16:uniqueId val="{00000000-EC77-4DEE-BC07-529E1F1EE948}"/>
            </c:ext>
          </c:extLst>
        </c:ser>
        <c:dLbls>
          <c:showLegendKey val="0"/>
          <c:showVal val="0"/>
          <c:showCatName val="0"/>
          <c:showSerName val="0"/>
          <c:showPercent val="0"/>
          <c:showBubbleSize val="0"/>
        </c:dLbls>
        <c:gapWidth val="219"/>
        <c:overlap val="-27"/>
        <c:axId val="1912189807"/>
        <c:axId val="1912191887"/>
      </c:barChart>
      <c:catAx>
        <c:axId val="1912189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12191887"/>
        <c:crosses val="autoZero"/>
        <c:auto val="1"/>
        <c:lblAlgn val="ctr"/>
        <c:lblOffset val="100"/>
        <c:noMultiLvlLbl val="0"/>
      </c:catAx>
      <c:valAx>
        <c:axId val="19121918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ZA" sz="1050"/>
                  <a:t>GW</a:t>
                </a:r>
                <a:r>
                  <a:rPr lang="en-ZA" sz="1050" baseline="0"/>
                  <a:t> Thermal per annum</a:t>
                </a:r>
                <a:endParaRPr lang="en-ZA" sz="1050"/>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121898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37728B-2F6A-4FE3-B509-D9C2A04A3926}" type="datetimeFigureOut">
              <a:rPr lang="en-CA" smtClean="0"/>
              <a:t>2021-11-19</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D71CA-761F-4A78-9D48-639F69976574}" type="slidenum">
              <a:rPr lang="en-CA" smtClean="0"/>
              <a:t>‹#›</a:t>
            </a:fld>
            <a:endParaRPr lang="en-CA" dirty="0"/>
          </a:p>
        </p:txBody>
      </p:sp>
    </p:spTree>
    <p:extLst>
      <p:ext uri="{BB962C8B-B14F-4D97-AF65-F5344CB8AC3E}">
        <p14:creationId xmlns:p14="http://schemas.microsoft.com/office/powerpoint/2010/main" val="788283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ADA258-9B24-46FF-8E30-BD5B57EA47FA}" type="datetimeFigureOut">
              <a:rPr lang="en-CA" smtClean="0"/>
              <a:t>2021-11-19</a:t>
            </a:fld>
            <a:endParaRPr lang="en-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F7B1E-4EE2-4D2A-B677-3BC69DA34B7C}" type="slidenum">
              <a:rPr lang="en-CA" smtClean="0"/>
              <a:t>‹#›</a:t>
            </a:fld>
            <a:endParaRPr lang="en-CA" dirty="0"/>
          </a:p>
        </p:txBody>
      </p:sp>
    </p:spTree>
    <p:extLst>
      <p:ext uri="{BB962C8B-B14F-4D97-AF65-F5344CB8AC3E}">
        <p14:creationId xmlns:p14="http://schemas.microsoft.com/office/powerpoint/2010/main" val="162280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9F7B1E-4EE2-4D2A-B677-3BC69DA34B7C}" type="slidenum">
              <a:rPr lang="en-CA" smtClean="0"/>
              <a:t>1</a:t>
            </a:fld>
            <a:endParaRPr lang="en-CA" dirty="0"/>
          </a:p>
        </p:txBody>
      </p:sp>
    </p:spTree>
    <p:extLst>
      <p:ext uri="{BB962C8B-B14F-4D97-AF65-F5344CB8AC3E}">
        <p14:creationId xmlns:p14="http://schemas.microsoft.com/office/powerpoint/2010/main" val="392316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Eric</a:t>
            </a:r>
            <a:endParaRPr lang="en-US" dirty="0"/>
          </a:p>
          <a:p>
            <a:r>
              <a:rPr lang="en-CA" dirty="0"/>
              <a:t>Notes (adjusted from the TTH script): </a:t>
            </a:r>
            <a:endParaRPr lang="en-US" dirty="0"/>
          </a:p>
          <a:p>
            <a:endParaRPr lang="en-US" dirty="0"/>
          </a:p>
          <a:p>
            <a:r>
              <a:rPr lang="en-US" dirty="0"/>
              <a:t>Now, onto our preliminary project timeline.</a:t>
            </a:r>
          </a:p>
          <a:p>
            <a:endParaRPr lang="en-US" dirty="0"/>
          </a:p>
          <a:p>
            <a:r>
              <a:rPr lang="en-CA" dirty="0"/>
              <a:t>If all goes to plan, we expect first power, which is to say when the unit would be first operational, by 2026. There's still a lot of planning to do and many things to consider, so the detailed project schedule is a work in progress right now and will be more fully defined over the next few years, particularly after we have an approved environmental assessment and license to prepare the site - two areas of major focus this year and next. </a:t>
            </a:r>
            <a:r>
              <a:rPr lang="en-US" dirty="0"/>
              <a:t> </a:t>
            </a:r>
            <a:r>
              <a:rPr lang="en-CA" dirty="0"/>
              <a:t>That license is one of several licenses GFP would need over the course of the facility's lifetime.</a:t>
            </a:r>
            <a:endParaRPr lang="en-US" dirty="0"/>
          </a:p>
          <a:p>
            <a:r>
              <a:rPr lang="en-CA" dirty="0"/>
              <a:t> </a:t>
            </a:r>
            <a:endParaRPr lang="en-CA" dirty="0">
              <a:cs typeface="Calibri"/>
            </a:endParaRPr>
          </a:p>
          <a:p>
            <a:r>
              <a:rPr lang="en-US" dirty="0"/>
              <a:t>Meanwhile</a:t>
            </a:r>
            <a:r>
              <a:rPr lang="en-CA" dirty="0"/>
              <a:t>, we also continue with other activities within GFP the company and this project, things like updates to our corporate policies, exploring terms for service providers, improving our cost estimates, planning out our staffing needs, developing our supply chain model, and from a technical perspective, while USNC is the designer of the reactor, we still have some design to do or oversee with respect to the balance of the nuclear plant and adjacent plants. We're doing this now at a concept phase level, and will be moving to a definition phase level of design later this year. </a:t>
            </a:r>
            <a:endParaRPr lang="en-US" dirty="0"/>
          </a:p>
          <a:p>
            <a:r>
              <a:rPr lang="en-US" dirty="0"/>
              <a:t> </a:t>
            </a:r>
            <a:endParaRPr lang="en-CA" dirty="0"/>
          </a:p>
          <a:p>
            <a:r>
              <a:rPr lang="en-US" dirty="0"/>
              <a:t>We have also built in lots of opportunities to </a:t>
            </a:r>
            <a:r>
              <a:rPr lang="en-CA" dirty="0"/>
              <a:t>engaging with Indigenous communities, public, and stakeholder groups. </a:t>
            </a:r>
            <a:r>
              <a:rPr lang="en-US" dirty="0"/>
              <a:t> You'll see that our timeline </a:t>
            </a:r>
            <a:r>
              <a:rPr lang="en-US" dirty="0" err="1"/>
              <a:t>i</a:t>
            </a:r>
            <a:r>
              <a:rPr lang="en-CA" dirty="0" err="1"/>
              <a:t>ncludes</a:t>
            </a:r>
            <a:r>
              <a:rPr lang="en-CA" dirty="0"/>
              <a:t> public input throughout all stages; this is very important to us and fundamental to our project's success. </a:t>
            </a:r>
            <a:endParaRPr lang="en-US" dirty="0"/>
          </a:p>
          <a:p>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B127E-6898-44F1-87F4-0ABF08F99B1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1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ERIC</a:t>
            </a:r>
            <a:endParaRPr lang="en-CA"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B127E-6898-44F1-87F4-0ABF08F99B1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495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1478" y="2605849"/>
            <a:ext cx="7766936" cy="1646302"/>
          </a:xfrm>
        </p:spPr>
        <p:txBody>
          <a:bodyPr anchor="b">
            <a:noAutofit/>
          </a:bodyPr>
          <a:lstStyle>
            <a:lvl1pPr algn="l">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91478" y="4252151"/>
            <a:ext cx="7766936" cy="1096899"/>
          </a:xfrm>
        </p:spPr>
        <p:txBody>
          <a:bodyPr anchor="t"/>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274878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301186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60964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287494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489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1813452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393379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719142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514475"/>
            <a:ext cx="11010900" cy="1995488"/>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571500" y="4135438"/>
            <a:ext cx="11010900" cy="8747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7FAF321-5676-4959-AE70-29AC13160333}" type="datetime1">
              <a:rPr lang="en-CA" smtClean="0"/>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5214F5-CDF2-414A-844B-6B91299B6C6E}" type="slidenum">
              <a:rPr lang="en-CA" smtClean="0"/>
              <a:t>‹#›</a:t>
            </a:fld>
            <a:endParaRPr lang="en-CA"/>
          </a:p>
        </p:txBody>
      </p:sp>
      <p:sp>
        <p:nvSpPr>
          <p:cNvPr id="7" name="Title Placeholder 1"/>
          <p:cNvSpPr txBox="1">
            <a:spLocks/>
          </p:cNvSpPr>
          <p:nvPr userDrawn="1"/>
        </p:nvSpPr>
        <p:spPr>
          <a:xfrm>
            <a:off x="571500" y="3175"/>
            <a:ext cx="10515600" cy="1273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3983950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AF5A86D-92B5-4AD3-8345-0E9B4713E287}" type="datetime1">
              <a:rPr lang="en-CA" smtClean="0"/>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lvl1pPr>
          </a:lstStyle>
          <a:p>
            <a:r>
              <a:rPr lang="en-CA"/>
              <a:t>1</a:t>
            </a:r>
          </a:p>
        </p:txBody>
      </p:sp>
    </p:spTree>
    <p:extLst>
      <p:ext uri="{BB962C8B-B14F-4D97-AF65-F5344CB8AC3E}">
        <p14:creationId xmlns:p14="http://schemas.microsoft.com/office/powerpoint/2010/main" val="413273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1A253E-9586-4672-9C3F-5CF3CF80277D}" type="datetime1">
              <a:rPr lang="en-CA" smtClean="0"/>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248641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gradFill>
          <a:gsLst>
            <a:gs pos="0">
              <a:schemeClr val="bg1">
                <a:tint val="90000"/>
                <a:lumMod val="104000"/>
              </a:schemeClr>
            </a:gs>
            <a:gs pos="94000">
              <a:schemeClr val="bg1">
                <a:shade val="96000"/>
                <a:lumMod val="82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196752"/>
            <a:ext cx="9361040" cy="4613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CE3AEF-B355-4CEF-B7D8-45B796F83097}"/>
              </a:ext>
            </a:extLst>
          </p:cNvPr>
          <p:cNvSpPr>
            <a:spLocks noGrp="1"/>
          </p:cNvSpPr>
          <p:nvPr>
            <p:ph type="dt" sz="half" idx="10"/>
          </p:nvPr>
        </p:nvSpPr>
        <p:spPr>
          <a:xfrm>
            <a:off x="5279838" y="6401379"/>
            <a:ext cx="911939" cy="365125"/>
          </a:xfrm>
        </p:spPr>
        <p:txBody>
          <a:bodyPr/>
          <a:lstStyle>
            <a:lvl1pPr algn="ctr">
              <a:defRPr/>
            </a:lvl1pPr>
          </a:lstStyle>
          <a:p>
            <a:fld id="{33E0AC6A-54CC-4A41-977B-EB7A6E29CBAB}" type="datetimeFigureOut">
              <a:rPr lang="en-CA" smtClean="0"/>
              <a:pPr/>
              <a:t>2021-11-19</a:t>
            </a:fld>
            <a:endParaRPr lang="en-CA" dirty="0"/>
          </a:p>
        </p:txBody>
      </p:sp>
      <p:sp>
        <p:nvSpPr>
          <p:cNvPr id="8" name="Footer Placeholder 7">
            <a:extLst>
              <a:ext uri="{FF2B5EF4-FFF2-40B4-BE49-F238E27FC236}">
                <a16:creationId xmlns:a16="http://schemas.microsoft.com/office/drawing/2014/main" id="{F23F1C12-AB51-4984-9663-30607DCC3BCF}"/>
              </a:ext>
            </a:extLst>
          </p:cNvPr>
          <p:cNvSpPr>
            <a:spLocks noGrp="1"/>
          </p:cNvSpPr>
          <p:nvPr>
            <p:ph type="ftr" sz="quarter" idx="11"/>
          </p:nvPr>
        </p:nvSpPr>
        <p:spPr>
          <a:xfrm>
            <a:off x="551384" y="6401379"/>
            <a:ext cx="2465466" cy="365125"/>
          </a:xfrm>
        </p:spPr>
        <p:txBody>
          <a:bodyPr/>
          <a:lstStyle/>
          <a:p>
            <a:endParaRPr lang="en-CA" dirty="0"/>
          </a:p>
        </p:txBody>
      </p:sp>
      <p:sp>
        <p:nvSpPr>
          <p:cNvPr id="9" name="Slide Number Placeholder 8">
            <a:extLst>
              <a:ext uri="{FF2B5EF4-FFF2-40B4-BE49-F238E27FC236}">
                <a16:creationId xmlns:a16="http://schemas.microsoft.com/office/drawing/2014/main" id="{B38AA222-508F-4730-ABBB-970B8C367FED}"/>
              </a:ext>
            </a:extLst>
          </p:cNvPr>
          <p:cNvSpPr>
            <a:spLocks noGrp="1"/>
          </p:cNvSpPr>
          <p:nvPr>
            <p:ph type="sldNum" sz="quarter" idx="12"/>
          </p:nvPr>
        </p:nvSpPr>
        <p:spPr>
          <a:xfrm>
            <a:off x="11397798" y="6401379"/>
            <a:ext cx="683339" cy="365125"/>
          </a:xfrm>
        </p:spPr>
        <p:txBody>
          <a:bodyPr/>
          <a:lstStyle>
            <a:lvl1pPr>
              <a:defRPr>
                <a:solidFill>
                  <a:schemeClr val="bg1"/>
                </a:solidFill>
              </a:defRPr>
            </a:lvl1pPr>
          </a:lstStyle>
          <a:p>
            <a:fld id="{ED47F402-12E8-45A7-B507-630F1FC3792B}" type="slidenum">
              <a:rPr lang="en-CA" smtClean="0"/>
              <a:pPr/>
              <a:t>‹#›</a:t>
            </a:fld>
            <a:endParaRPr lang="en-CA" dirty="0"/>
          </a:p>
        </p:txBody>
      </p:sp>
      <p:sp>
        <p:nvSpPr>
          <p:cNvPr id="10" name="Title 9">
            <a:extLst>
              <a:ext uri="{FF2B5EF4-FFF2-40B4-BE49-F238E27FC236}">
                <a16:creationId xmlns:a16="http://schemas.microsoft.com/office/drawing/2014/main" id="{900A324C-1079-487A-87F3-E16FB60C8021}"/>
              </a:ext>
            </a:extLst>
          </p:cNvPr>
          <p:cNvSpPr>
            <a:spLocks noGrp="1"/>
          </p:cNvSpPr>
          <p:nvPr>
            <p:ph type="title"/>
          </p:nvPr>
        </p:nvSpPr>
        <p:spPr>
          <a:xfrm>
            <a:off x="551384" y="192065"/>
            <a:ext cx="9361040" cy="940773"/>
          </a:xfrm>
        </p:spPr>
        <p:txBody>
          <a:bodyPr/>
          <a:lstStyle/>
          <a:p>
            <a:r>
              <a:rPr lang="en-US" dirty="0"/>
              <a:t>Click to edit Master title style</a:t>
            </a:r>
            <a:endParaRPr lang="en-ZA" dirty="0"/>
          </a:p>
        </p:txBody>
      </p:sp>
      <p:pic>
        <p:nvPicPr>
          <p:cNvPr id="12" name="Picture 11" descr="A picture containing text&#10;&#10;Description automatically generated">
            <a:extLst>
              <a:ext uri="{FF2B5EF4-FFF2-40B4-BE49-F238E27FC236}">
                <a16:creationId xmlns:a16="http://schemas.microsoft.com/office/drawing/2014/main" id="{25BECFD3-B84B-49CC-9248-629DB6BF4D98}"/>
              </a:ext>
            </a:extLst>
          </p:cNvPr>
          <p:cNvPicPr>
            <a:picLocks noChangeAspect="1"/>
          </p:cNvPicPr>
          <p:nvPr userDrawn="1"/>
        </p:nvPicPr>
        <p:blipFill>
          <a:blip r:embed="rId2"/>
          <a:stretch>
            <a:fillRect/>
          </a:stretch>
        </p:blipFill>
        <p:spPr>
          <a:xfrm>
            <a:off x="10856007" y="45895"/>
            <a:ext cx="1271464" cy="821451"/>
          </a:xfrm>
          <a:prstGeom prst="rect">
            <a:avLst/>
          </a:prstGeom>
        </p:spPr>
      </p:pic>
    </p:spTree>
    <p:extLst>
      <p:ext uri="{BB962C8B-B14F-4D97-AF65-F5344CB8AC3E}">
        <p14:creationId xmlns:p14="http://schemas.microsoft.com/office/powerpoint/2010/main" val="401428953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5208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5208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6D01832-C719-40CC-8F5B-8F5B1A6C9260}" type="datetime1">
              <a:rPr lang="en-CA" smtClean="0"/>
              <a:t>2021-11-19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3571441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6725" y="3175"/>
            <a:ext cx="10888663" cy="1273175"/>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53828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362200"/>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53828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622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DB7912F-2C94-47E1-8BDB-A5429874F6C4}" type="datetime1">
              <a:rPr lang="en-CA" smtClean="0"/>
              <a:t>2021-11-19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1508721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BF7D4BF-2128-428D-9A9C-9E2C42A60E2D}" type="datetime1">
              <a:rPr lang="en-CA" smtClean="0"/>
              <a:t>2021-11-19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2425986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1E09F-8315-45AC-8E18-2260CDB28451}" type="datetime1">
              <a:rPr lang="en-CA" smtClean="0"/>
              <a:t>2021-11-19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4173367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p>
            <a:fld id="{52B57C9B-8AC8-4590-B7E6-4650CF9D050D}" type="datetime1">
              <a:rPr lang="en-CA" smtClean="0"/>
              <a:t>2021-11-19</a:t>
            </a:fld>
            <a:endParaRPr lang="en-CA"/>
          </a:p>
        </p:txBody>
      </p:sp>
      <p:sp>
        <p:nvSpPr>
          <p:cNvPr id="9" name="Footer Placeholder 8"/>
          <p:cNvSpPr>
            <a:spLocks noGrp="1"/>
          </p:cNvSpPr>
          <p:nvPr>
            <p:ph type="ftr" sz="quarter" idx="11"/>
          </p:nvPr>
        </p:nvSpPr>
        <p:spPr/>
        <p:txBody>
          <a:bodyPr/>
          <a:lstStyle/>
          <a:p>
            <a:endParaRPr lang="en-CA"/>
          </a:p>
        </p:txBody>
      </p:sp>
      <p:sp>
        <p:nvSpPr>
          <p:cNvPr id="10" name="Slide Number Placeholder 9"/>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744211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AA4CF6-F6A5-4527-A3FF-93AF36A7563C}" type="datetime1">
              <a:rPr lang="en-CA" smtClean="0"/>
              <a:t>2021-11-19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2140115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BA0629A-F3B9-465E-8BD9-3AE762F58025}" type="datetime1">
              <a:rPr lang="en-CA" smtClean="0"/>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3868701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702AEC6-11C8-45FB-AA21-631F52100876}" type="datetime1">
              <a:rPr lang="en-CA" smtClean="0"/>
              <a:t>2021-11-19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5214F5-CDF2-414A-844B-6B91299B6C6E}" type="slidenum">
              <a:rPr lang="en-CA" smtClean="0"/>
              <a:t>‹#›</a:t>
            </a:fld>
            <a:endParaRPr lang="en-CA"/>
          </a:p>
        </p:txBody>
      </p:sp>
    </p:spTree>
    <p:extLst>
      <p:ext uri="{BB962C8B-B14F-4D97-AF65-F5344CB8AC3E}">
        <p14:creationId xmlns:p14="http://schemas.microsoft.com/office/powerpoint/2010/main" val="84089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D47F402-12E8-45A7-B507-630F1FC3792B}" type="slidenum">
              <a:rPr lang="en-CA" smtClean="0"/>
              <a:t>‹#›</a:t>
            </a:fld>
            <a:endParaRPr lang="en-CA" dirty="0"/>
          </a:p>
        </p:txBody>
      </p:sp>
      <p:pic>
        <p:nvPicPr>
          <p:cNvPr id="8" name="Picture 7" descr="A picture containing text&#10;&#10;Description automatically generated">
            <a:extLst>
              <a:ext uri="{FF2B5EF4-FFF2-40B4-BE49-F238E27FC236}">
                <a16:creationId xmlns:a16="http://schemas.microsoft.com/office/drawing/2014/main" id="{D661270D-CF5E-418B-A5AE-4545AAEA72DB}"/>
              </a:ext>
            </a:extLst>
          </p:cNvPr>
          <p:cNvPicPr>
            <a:picLocks noChangeAspect="1"/>
          </p:cNvPicPr>
          <p:nvPr userDrawn="1"/>
        </p:nvPicPr>
        <p:blipFill>
          <a:blip r:embed="rId2"/>
          <a:stretch>
            <a:fillRect/>
          </a:stretch>
        </p:blipFill>
        <p:spPr>
          <a:xfrm>
            <a:off x="11136560" y="-10693"/>
            <a:ext cx="1055440" cy="681885"/>
          </a:xfrm>
          <a:prstGeom prst="rect">
            <a:avLst/>
          </a:prstGeom>
        </p:spPr>
      </p:pic>
    </p:spTree>
    <p:extLst>
      <p:ext uri="{BB962C8B-B14F-4D97-AF65-F5344CB8AC3E}">
        <p14:creationId xmlns:p14="http://schemas.microsoft.com/office/powerpoint/2010/main" val="3131016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37701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37120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304179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207991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E0AC6A-54CC-4A41-977B-EB7A6E29CBAB}" type="datetimeFigureOut">
              <a:rPr lang="en-CA" smtClean="0"/>
              <a:t>2021-11-19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D47F402-12E8-45A7-B507-630F1FC3792B}" type="slidenum">
              <a:rPr lang="en-CA" smtClean="0"/>
              <a:t>‹#›</a:t>
            </a:fld>
            <a:endParaRPr lang="en-CA" dirty="0"/>
          </a:p>
        </p:txBody>
      </p:sp>
    </p:spTree>
    <p:extLst>
      <p:ext uri="{BB962C8B-B14F-4D97-AF65-F5344CB8AC3E}">
        <p14:creationId xmlns:p14="http://schemas.microsoft.com/office/powerpoint/2010/main" val="365673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D47F402-12E8-45A7-B507-630F1FC3792B}" type="slidenum">
              <a:rPr lang="en-CA" smtClean="0"/>
              <a:t>‹#›</a:t>
            </a:fld>
            <a:endParaRPr lang="en-CA" dirty="0"/>
          </a:p>
        </p:txBody>
      </p:sp>
      <p:sp>
        <p:nvSpPr>
          <p:cNvPr id="5" name="Date Placeholder 4"/>
          <p:cNvSpPr>
            <a:spLocks noGrp="1"/>
          </p:cNvSpPr>
          <p:nvPr>
            <p:ph type="dt" sz="half" idx="10"/>
          </p:nvPr>
        </p:nvSpPr>
        <p:spPr/>
        <p:txBody>
          <a:bodyPr/>
          <a:lstStyle/>
          <a:p>
            <a:fld id="{33E0AC6A-54CC-4A41-977B-EB7A6E29CBAB}" type="datetimeFigureOut">
              <a:rPr lang="en-CA" smtClean="0"/>
              <a:t>2021-11-19</a:t>
            </a:fld>
            <a:endParaRPr lang="en-CA" dirty="0"/>
          </a:p>
        </p:txBody>
      </p:sp>
    </p:spTree>
    <p:extLst>
      <p:ext uri="{BB962C8B-B14F-4D97-AF65-F5344CB8AC3E}">
        <p14:creationId xmlns:p14="http://schemas.microsoft.com/office/powerpoint/2010/main" val="56864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E0AC6A-54CC-4A41-977B-EB7A6E29CBAB}" type="datetimeFigureOut">
              <a:rPr lang="en-CA" smtClean="0"/>
              <a:t>2021-11-19</a:t>
            </a:fld>
            <a:endParaRPr lang="en-CA"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47F402-12E8-45A7-B507-630F1FC3792B}" type="slidenum">
              <a:rPr lang="en-CA" smtClean="0"/>
              <a:t>‹#›</a:t>
            </a:fld>
            <a:endParaRPr lang="en-CA" dirty="0"/>
          </a:p>
        </p:txBody>
      </p:sp>
    </p:spTree>
    <p:extLst>
      <p:ext uri="{BB962C8B-B14F-4D97-AF65-F5344CB8AC3E}">
        <p14:creationId xmlns:p14="http://schemas.microsoft.com/office/powerpoint/2010/main" val="139551603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3175"/>
            <a:ext cx="10515600" cy="12731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571500" y="1520825"/>
            <a:ext cx="107823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889CF-D79C-49A3-8509-6FD3DC224A8A}" type="datetime1">
              <a:rPr lang="en-CA" smtClean="0"/>
              <a:t>2021-11-19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2012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214F5-CDF2-414A-844B-6B91299B6C6E}" type="slidenum">
              <a:rPr lang="en-CA" smtClean="0"/>
              <a:t>‹#›</a:t>
            </a:fld>
            <a:endParaRPr lang="en-CA"/>
          </a:p>
        </p:txBody>
      </p:sp>
    </p:spTree>
    <p:extLst>
      <p:ext uri="{BB962C8B-B14F-4D97-AF65-F5344CB8AC3E}">
        <p14:creationId xmlns:p14="http://schemas.microsoft.com/office/powerpoint/2010/main" val="171222931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ftr="0" dt="0"/>
  <p:txStyles>
    <p:title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mailto:info@globalfirstpower.com" TargetMode="External"/><Relationship Id="rId5" Type="http://schemas.openxmlformats.org/officeDocument/2006/relationships/hyperlink" Target="http://www.globalfirstpower.com/" TargetMode="Externa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98DB-9DE3-4253-BDD8-DD18DDBD9A7C}"/>
              </a:ext>
            </a:extLst>
          </p:cNvPr>
          <p:cNvSpPr>
            <a:spLocks noGrp="1"/>
          </p:cNvSpPr>
          <p:nvPr>
            <p:ph type="ctrTitle"/>
          </p:nvPr>
        </p:nvSpPr>
        <p:spPr>
          <a:xfrm>
            <a:off x="2999656" y="2795902"/>
            <a:ext cx="7766936" cy="1646302"/>
          </a:xfrm>
        </p:spPr>
        <p:txBody>
          <a:bodyPr/>
          <a:lstStyle/>
          <a:p>
            <a:r>
              <a:rPr lang="en-CA" sz="5400" b="1" dirty="0"/>
              <a:t>Global First Power</a:t>
            </a:r>
            <a:br>
              <a:rPr lang="en-CA" sz="5400" b="1" dirty="0"/>
            </a:br>
            <a:endParaRPr lang="en-ZA" dirty="0"/>
          </a:p>
        </p:txBody>
      </p:sp>
      <p:sp>
        <p:nvSpPr>
          <p:cNvPr id="3" name="Subtitle 2">
            <a:extLst>
              <a:ext uri="{FF2B5EF4-FFF2-40B4-BE49-F238E27FC236}">
                <a16:creationId xmlns:a16="http://schemas.microsoft.com/office/drawing/2014/main" id="{9D6E681A-A93E-445E-99D2-4D0C3B4EF6D9}"/>
              </a:ext>
            </a:extLst>
          </p:cNvPr>
          <p:cNvSpPr>
            <a:spLocks noGrp="1"/>
          </p:cNvSpPr>
          <p:nvPr>
            <p:ph type="subTitle" idx="1"/>
          </p:nvPr>
        </p:nvSpPr>
        <p:spPr>
          <a:xfrm>
            <a:off x="2999656" y="3717032"/>
            <a:ext cx="7766936" cy="1096899"/>
          </a:xfrm>
        </p:spPr>
        <p:txBody>
          <a:bodyPr>
            <a:normAutofit fontScale="55000" lnSpcReduction="20000"/>
          </a:bodyPr>
          <a:lstStyle/>
          <a:p>
            <a:pPr>
              <a:lnSpc>
                <a:spcPts val="3360"/>
              </a:lnSpc>
              <a:spcBef>
                <a:spcPts val="0"/>
              </a:spcBef>
            </a:pPr>
            <a:r>
              <a:rPr lang="en-CA" sz="7300" b="1" dirty="0"/>
              <a:t>NEA Workshop: </a:t>
            </a:r>
          </a:p>
          <a:p>
            <a:pPr>
              <a:lnSpc>
                <a:spcPts val="3360"/>
              </a:lnSpc>
              <a:spcBef>
                <a:spcPts val="0"/>
              </a:spcBef>
            </a:pPr>
            <a:r>
              <a:rPr lang="en-CA" sz="3600" b="1" dirty="0"/>
              <a:t>High Temperature Reactor and Industrial Heat Application</a:t>
            </a:r>
          </a:p>
          <a:p>
            <a:pPr algn="ctr">
              <a:lnSpc>
                <a:spcPts val="3360"/>
              </a:lnSpc>
            </a:pPr>
            <a:endParaRPr lang="en-CA" sz="3600" b="1" dirty="0"/>
          </a:p>
          <a:p>
            <a:pPr algn="ctr">
              <a:lnSpc>
                <a:spcPts val="3360"/>
              </a:lnSpc>
            </a:pPr>
            <a:endParaRPr lang="en-CA" sz="3600" b="1" dirty="0"/>
          </a:p>
          <a:p>
            <a:endParaRPr lang="en-ZA" sz="3600" dirty="0"/>
          </a:p>
        </p:txBody>
      </p:sp>
      <p:sp>
        <p:nvSpPr>
          <p:cNvPr id="6" name="Footer Placeholder 5">
            <a:extLst>
              <a:ext uri="{FF2B5EF4-FFF2-40B4-BE49-F238E27FC236}">
                <a16:creationId xmlns:a16="http://schemas.microsoft.com/office/drawing/2014/main" id="{ACAA2E73-62A9-4DB8-8A9A-28302049D971}"/>
              </a:ext>
            </a:extLst>
          </p:cNvPr>
          <p:cNvSpPr>
            <a:spLocks noGrp="1"/>
          </p:cNvSpPr>
          <p:nvPr>
            <p:ph type="ftr" sz="quarter" idx="11"/>
          </p:nvPr>
        </p:nvSpPr>
        <p:spPr>
          <a:xfrm>
            <a:off x="2999656" y="4813931"/>
            <a:ext cx="3869660" cy="1579347"/>
          </a:xfrm>
        </p:spPr>
        <p:txBody>
          <a:bodyPr anchor="t"/>
          <a:lstStyle/>
          <a:p>
            <a:r>
              <a:rPr lang="en-US" sz="2400" dirty="0">
                <a:solidFill>
                  <a:schemeClr val="bg1"/>
                </a:solidFill>
              </a:rPr>
              <a:t>Niel Kemp</a:t>
            </a:r>
          </a:p>
          <a:p>
            <a:r>
              <a:rPr lang="en-US" sz="2400" dirty="0">
                <a:solidFill>
                  <a:schemeClr val="bg1"/>
                </a:solidFill>
              </a:rPr>
              <a:t>GFP Technical Director</a:t>
            </a:r>
          </a:p>
          <a:p>
            <a:endParaRPr lang="en-US" sz="1200" dirty="0">
              <a:solidFill>
                <a:schemeClr val="bg1"/>
              </a:solidFill>
            </a:endParaRPr>
          </a:p>
          <a:p>
            <a:r>
              <a:rPr lang="en-US" sz="1600" dirty="0">
                <a:solidFill>
                  <a:schemeClr val="bg1"/>
                </a:solidFill>
              </a:rPr>
              <a:t>October 2021</a:t>
            </a:r>
            <a:endParaRPr lang="en-CA" sz="1600" dirty="0">
              <a:solidFill>
                <a:schemeClr val="bg1"/>
              </a:solidFill>
            </a:endParaRPr>
          </a:p>
        </p:txBody>
      </p:sp>
    </p:spTree>
    <p:extLst>
      <p:ext uri="{BB962C8B-B14F-4D97-AF65-F5344CB8AC3E}">
        <p14:creationId xmlns:p14="http://schemas.microsoft.com/office/powerpoint/2010/main" val="314780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0421D2A-37ED-4077-B0B9-A70DEC52D86D}"/>
              </a:ext>
            </a:extLst>
          </p:cNvPr>
          <p:cNvSpPr/>
          <p:nvPr/>
        </p:nvSpPr>
        <p:spPr>
          <a:xfrm>
            <a:off x="5656940" y="1993509"/>
            <a:ext cx="5160046" cy="4393397"/>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Content Placeholder 1">
            <a:extLst>
              <a:ext uri="{FF2B5EF4-FFF2-40B4-BE49-F238E27FC236}">
                <a16:creationId xmlns:a16="http://schemas.microsoft.com/office/drawing/2014/main" id="{45D5C860-86A7-492B-8A0C-1B60E022FA42}"/>
              </a:ext>
            </a:extLst>
          </p:cNvPr>
          <p:cNvSpPr>
            <a:spLocks noGrp="1"/>
          </p:cNvSpPr>
          <p:nvPr>
            <p:ph idx="1"/>
          </p:nvPr>
        </p:nvSpPr>
        <p:spPr>
          <a:xfrm>
            <a:off x="551384" y="1052736"/>
            <a:ext cx="9031432" cy="5688632"/>
          </a:xfrm>
        </p:spPr>
        <p:txBody>
          <a:bodyPr>
            <a:normAutofit/>
          </a:bodyPr>
          <a:lstStyle/>
          <a:p>
            <a:pPr>
              <a:buSzPct val="100000"/>
              <a:buFont typeface="Wingdings" panose="05000000000000000000" pitchFamily="2" charset="2"/>
              <a:buChar char="v"/>
            </a:pPr>
            <a:r>
              <a:rPr lang="en-ZA" sz="1500" dirty="0"/>
              <a:t>Global First Power Limited Partnership is a </a:t>
            </a:r>
            <a:r>
              <a:rPr lang="en-US" sz="1500" dirty="0"/>
              <a:t>Joint Venture between Ontario Power Generation (OPG) and Ultra Safe Nuclear Corporation (USNC)</a:t>
            </a:r>
          </a:p>
          <a:p>
            <a:pPr>
              <a:buSzPct val="100000"/>
              <a:buFont typeface="Wingdings" panose="05000000000000000000" pitchFamily="2" charset="2"/>
              <a:buChar char="v"/>
            </a:pPr>
            <a:r>
              <a:rPr lang="en-US" sz="1500" dirty="0"/>
              <a:t>We aim to deploy a new form of safe, clean, reliable, and commercially-viable energy to Canada and other countries</a:t>
            </a:r>
          </a:p>
        </p:txBody>
      </p:sp>
      <p:sp>
        <p:nvSpPr>
          <p:cNvPr id="3" name="Title 2">
            <a:extLst>
              <a:ext uri="{FF2B5EF4-FFF2-40B4-BE49-F238E27FC236}">
                <a16:creationId xmlns:a16="http://schemas.microsoft.com/office/drawing/2014/main" id="{630E843A-BDF7-4CFF-AF09-D8669E8D8389}"/>
              </a:ext>
            </a:extLst>
          </p:cNvPr>
          <p:cNvSpPr>
            <a:spLocks noGrp="1"/>
          </p:cNvSpPr>
          <p:nvPr>
            <p:ph type="title"/>
          </p:nvPr>
        </p:nvSpPr>
        <p:spPr/>
        <p:txBody>
          <a:bodyPr/>
          <a:lstStyle/>
          <a:p>
            <a:r>
              <a:rPr lang="en-US" dirty="0"/>
              <a:t>Global First Power – The MMR™ Technology</a:t>
            </a:r>
            <a:endParaRPr lang="en-ZA" dirty="0"/>
          </a:p>
        </p:txBody>
      </p:sp>
      <p:sp>
        <p:nvSpPr>
          <p:cNvPr id="12" name="object 3">
            <a:extLst>
              <a:ext uri="{FF2B5EF4-FFF2-40B4-BE49-F238E27FC236}">
                <a16:creationId xmlns:a16="http://schemas.microsoft.com/office/drawing/2014/main" id="{098AE79C-12D6-4293-B06D-0AC9EFB3570F}"/>
              </a:ext>
            </a:extLst>
          </p:cNvPr>
          <p:cNvSpPr txBox="1"/>
          <p:nvPr/>
        </p:nvSpPr>
        <p:spPr>
          <a:xfrm>
            <a:off x="784141" y="2174120"/>
            <a:ext cx="5375895" cy="2190984"/>
          </a:xfrm>
          <a:prstGeom prst="rect">
            <a:avLst/>
          </a:prstGeom>
        </p:spPr>
        <p:txBody>
          <a:bodyPr vert="horz" wrap="square" lIns="0" tIns="125095" rIns="0" bIns="0" rtlCol="0">
            <a:spAutoFit/>
          </a:bodyPr>
          <a:lstStyle/>
          <a:p>
            <a:pPr marL="12700">
              <a:lnSpc>
                <a:spcPct val="100000"/>
              </a:lnSpc>
              <a:spcBef>
                <a:spcPts val="985"/>
              </a:spcBef>
            </a:pPr>
            <a:r>
              <a:rPr sz="1600" b="1" spc="-25" dirty="0">
                <a:solidFill>
                  <a:schemeClr val="tx1">
                    <a:lumMod val="75000"/>
                    <a:lumOff val="25000"/>
                  </a:schemeClr>
                </a:solidFill>
                <a:cs typeface="Lucida Sans"/>
              </a:rPr>
              <a:t>Simple</a:t>
            </a:r>
            <a:r>
              <a:rPr sz="1600" b="1" spc="-120" dirty="0">
                <a:solidFill>
                  <a:schemeClr val="tx1">
                    <a:lumMod val="75000"/>
                    <a:lumOff val="25000"/>
                  </a:schemeClr>
                </a:solidFill>
                <a:cs typeface="Lucida Sans"/>
              </a:rPr>
              <a:t> </a:t>
            </a:r>
            <a:r>
              <a:rPr sz="1600" b="1" spc="-40" dirty="0">
                <a:solidFill>
                  <a:schemeClr val="tx1">
                    <a:lumMod val="75000"/>
                    <a:lumOff val="25000"/>
                  </a:schemeClr>
                </a:solidFill>
                <a:cs typeface="Lucida Sans"/>
              </a:rPr>
              <a:t>and</a:t>
            </a:r>
            <a:r>
              <a:rPr sz="1600" b="1" spc="-114" dirty="0">
                <a:solidFill>
                  <a:schemeClr val="tx1">
                    <a:lumMod val="75000"/>
                    <a:lumOff val="25000"/>
                  </a:schemeClr>
                </a:solidFill>
                <a:cs typeface="Lucida Sans"/>
              </a:rPr>
              <a:t> </a:t>
            </a:r>
            <a:r>
              <a:rPr lang="en-US" sz="1600" b="1" spc="-70" dirty="0">
                <a:solidFill>
                  <a:schemeClr val="tx1">
                    <a:lumMod val="75000"/>
                    <a:lumOff val="25000"/>
                  </a:schemeClr>
                </a:solidFill>
                <a:cs typeface="Lucida Sans"/>
              </a:rPr>
              <a:t>S</a:t>
            </a:r>
            <a:r>
              <a:rPr sz="1600" b="1" spc="-70" dirty="0">
                <a:solidFill>
                  <a:schemeClr val="tx1">
                    <a:lumMod val="75000"/>
                    <a:lumOff val="25000"/>
                  </a:schemeClr>
                </a:solidFill>
                <a:cs typeface="Lucida Sans"/>
              </a:rPr>
              <a:t>afe</a:t>
            </a:r>
            <a:r>
              <a:rPr sz="1600" b="1" spc="-120" dirty="0">
                <a:solidFill>
                  <a:schemeClr val="tx1">
                    <a:lumMod val="75000"/>
                    <a:lumOff val="25000"/>
                  </a:schemeClr>
                </a:solidFill>
                <a:cs typeface="Lucida Sans"/>
              </a:rPr>
              <a:t> </a:t>
            </a:r>
            <a:r>
              <a:rPr sz="1600" b="1" spc="-50" dirty="0">
                <a:solidFill>
                  <a:schemeClr val="tx1">
                    <a:lumMod val="75000"/>
                    <a:lumOff val="25000"/>
                  </a:schemeClr>
                </a:solidFill>
                <a:cs typeface="Lucida Sans"/>
              </a:rPr>
              <a:t>Reactor</a:t>
            </a:r>
            <a:r>
              <a:rPr sz="1600" b="1" spc="-120" dirty="0">
                <a:solidFill>
                  <a:schemeClr val="tx1">
                    <a:lumMod val="75000"/>
                    <a:lumOff val="25000"/>
                  </a:schemeClr>
                </a:solidFill>
                <a:cs typeface="Lucida Sans"/>
              </a:rPr>
              <a:t> </a:t>
            </a:r>
            <a:r>
              <a:rPr lang="en-ZA" sz="1600" b="1" spc="35" dirty="0">
                <a:solidFill>
                  <a:schemeClr val="tx1">
                    <a:lumMod val="75000"/>
                    <a:lumOff val="25000"/>
                  </a:schemeClr>
                </a:solidFill>
                <a:cs typeface="Lucida Sans"/>
              </a:rPr>
              <a:t>–</a:t>
            </a:r>
            <a:r>
              <a:rPr sz="1600" b="1" spc="-135" dirty="0">
                <a:solidFill>
                  <a:schemeClr val="tx1">
                    <a:lumMod val="75000"/>
                    <a:lumOff val="25000"/>
                  </a:schemeClr>
                </a:solidFill>
                <a:cs typeface="Lucida Sans"/>
              </a:rPr>
              <a:t> </a:t>
            </a:r>
            <a:r>
              <a:rPr lang="en-US" sz="1600" b="1" spc="-135" dirty="0">
                <a:solidFill>
                  <a:schemeClr val="tx1">
                    <a:lumMod val="75000"/>
                    <a:lumOff val="25000"/>
                  </a:schemeClr>
                </a:solidFill>
                <a:cs typeface="Lucida Sans"/>
              </a:rPr>
              <a:t>USNC </a:t>
            </a:r>
            <a:r>
              <a:rPr sz="1600" b="1" spc="30" dirty="0">
                <a:solidFill>
                  <a:schemeClr val="tx1">
                    <a:lumMod val="75000"/>
                    <a:lumOff val="25000"/>
                  </a:schemeClr>
                </a:solidFill>
                <a:cs typeface="Lucida Sans"/>
              </a:rPr>
              <a:t>MMR</a:t>
            </a:r>
            <a:r>
              <a:rPr lang="en-US" sz="1600" b="1" spc="30" dirty="0">
                <a:solidFill>
                  <a:schemeClr val="tx1">
                    <a:lumMod val="75000"/>
                    <a:lumOff val="25000"/>
                  </a:schemeClr>
                </a:solidFill>
                <a:cs typeface="Lucida Sans"/>
              </a:rPr>
              <a:t>™</a:t>
            </a:r>
            <a:endParaRPr sz="1600" dirty="0">
              <a:solidFill>
                <a:schemeClr val="tx1">
                  <a:lumMod val="75000"/>
                  <a:lumOff val="25000"/>
                </a:schemeClr>
              </a:solidFill>
              <a:cs typeface="Lucida Sans"/>
            </a:endParaRPr>
          </a:p>
          <a:p>
            <a:pPr marL="241300" indent="-203200">
              <a:spcBef>
                <a:spcPts val="775"/>
              </a:spcBef>
              <a:buFontTx/>
              <a:buChar char="•"/>
              <a:tabLst>
                <a:tab pos="241300" algn="l"/>
              </a:tabLst>
            </a:pPr>
            <a:r>
              <a:rPr lang="en-ZA" sz="1400" dirty="0">
                <a:solidFill>
                  <a:schemeClr val="tx1">
                    <a:lumMod val="75000"/>
                    <a:lumOff val="25000"/>
                  </a:schemeClr>
                </a:solidFill>
                <a:cs typeface="Arial"/>
              </a:rPr>
              <a:t>Generation IV Technologies</a:t>
            </a:r>
            <a:endParaRPr lang="en-US" sz="1400" dirty="0">
              <a:solidFill>
                <a:schemeClr val="tx1">
                  <a:lumMod val="75000"/>
                  <a:lumOff val="25000"/>
                </a:schemeClr>
              </a:solidFill>
              <a:cs typeface="Arial"/>
            </a:endParaRPr>
          </a:p>
          <a:p>
            <a:pPr marL="241300" indent="-203200">
              <a:lnSpc>
                <a:spcPct val="100000"/>
              </a:lnSpc>
              <a:spcBef>
                <a:spcPts val="775"/>
              </a:spcBef>
              <a:buChar char="•"/>
              <a:tabLst>
                <a:tab pos="241300" algn="l"/>
              </a:tabLst>
            </a:pPr>
            <a:r>
              <a:rPr lang="en-US" sz="1400" dirty="0">
                <a:solidFill>
                  <a:schemeClr val="tx1">
                    <a:lumMod val="75000"/>
                    <a:lumOff val="25000"/>
                  </a:schemeClr>
                </a:solidFill>
                <a:cs typeface="Arial"/>
              </a:rPr>
              <a:t>HTGR - </a:t>
            </a:r>
            <a:r>
              <a:rPr sz="1400" dirty="0">
                <a:solidFill>
                  <a:schemeClr val="tx1">
                    <a:lumMod val="75000"/>
                    <a:lumOff val="25000"/>
                  </a:schemeClr>
                </a:solidFill>
                <a:cs typeface="Arial"/>
              </a:rPr>
              <a:t>Micro Modular Reactor </a:t>
            </a:r>
            <a:r>
              <a:rPr lang="en-US" sz="1400" dirty="0">
                <a:solidFill>
                  <a:schemeClr val="tx1">
                    <a:lumMod val="75000"/>
                    <a:lumOff val="25000"/>
                  </a:schemeClr>
                </a:solidFill>
                <a:cs typeface="Arial"/>
              </a:rPr>
              <a:t>5 MWe/ 15 MWth</a:t>
            </a:r>
            <a:endParaRPr sz="1400" dirty="0">
              <a:solidFill>
                <a:schemeClr val="tx1">
                  <a:lumMod val="75000"/>
                  <a:lumOff val="25000"/>
                </a:schemeClr>
              </a:solidFill>
              <a:cs typeface="Arial"/>
            </a:endParaRPr>
          </a:p>
          <a:p>
            <a:pPr marL="241300" indent="-203200">
              <a:lnSpc>
                <a:spcPct val="100000"/>
              </a:lnSpc>
              <a:spcBef>
                <a:spcPts val="625"/>
              </a:spcBef>
              <a:buChar char="•"/>
              <a:tabLst>
                <a:tab pos="241300" algn="l"/>
              </a:tabLst>
            </a:pPr>
            <a:r>
              <a:rPr sz="1400" dirty="0">
                <a:solidFill>
                  <a:schemeClr val="tx1">
                    <a:lumMod val="75000"/>
                    <a:lumOff val="25000"/>
                  </a:schemeClr>
                </a:solidFill>
                <a:cs typeface="Arial"/>
              </a:rPr>
              <a:t>Gas-cooled and uses FCM</a:t>
            </a:r>
            <a:r>
              <a:rPr lang="en-US" sz="1400" dirty="0">
                <a:solidFill>
                  <a:schemeClr val="tx1">
                    <a:lumMod val="75000"/>
                    <a:lumOff val="25000"/>
                  </a:schemeClr>
                </a:solidFill>
                <a:cs typeface="Arial"/>
              </a:rPr>
              <a:t>™ </a:t>
            </a:r>
            <a:r>
              <a:rPr sz="1400" dirty="0">
                <a:solidFill>
                  <a:schemeClr val="tx1">
                    <a:lumMod val="75000"/>
                    <a:lumOff val="25000"/>
                  </a:schemeClr>
                </a:solidFill>
                <a:cs typeface="Arial"/>
              </a:rPr>
              <a:t> Fuel</a:t>
            </a:r>
            <a:endParaRPr lang="en-US" sz="1400" dirty="0">
              <a:solidFill>
                <a:schemeClr val="tx1">
                  <a:lumMod val="75000"/>
                  <a:lumOff val="25000"/>
                </a:schemeClr>
              </a:solidFill>
              <a:cs typeface="Arial"/>
            </a:endParaRPr>
          </a:p>
          <a:p>
            <a:pPr marL="241300" indent="-203200">
              <a:lnSpc>
                <a:spcPct val="100000"/>
              </a:lnSpc>
              <a:spcBef>
                <a:spcPts val="625"/>
              </a:spcBef>
              <a:buChar char="•"/>
              <a:tabLst>
                <a:tab pos="241300" algn="l"/>
              </a:tabLst>
            </a:pPr>
            <a:r>
              <a:rPr lang="en-ZA" sz="1400" dirty="0">
                <a:solidFill>
                  <a:schemeClr val="tx1">
                    <a:lumMod val="75000"/>
                    <a:lumOff val="25000"/>
                  </a:schemeClr>
                </a:solidFill>
                <a:cs typeface="Arial"/>
              </a:rPr>
              <a:t>No Refuelling required over lifetime</a:t>
            </a:r>
            <a:endParaRPr lang="en-US" sz="1400" dirty="0">
              <a:solidFill>
                <a:schemeClr val="tx1">
                  <a:lumMod val="75000"/>
                  <a:lumOff val="25000"/>
                </a:schemeClr>
              </a:solidFill>
              <a:cs typeface="Arial"/>
            </a:endParaRPr>
          </a:p>
          <a:p>
            <a:pPr marL="241300" indent="-203200">
              <a:lnSpc>
                <a:spcPct val="100000"/>
              </a:lnSpc>
              <a:spcBef>
                <a:spcPts val="625"/>
              </a:spcBef>
              <a:buChar char="•"/>
              <a:tabLst>
                <a:tab pos="241300" algn="l"/>
              </a:tabLst>
            </a:pPr>
            <a:r>
              <a:rPr lang="en-ZA" sz="1400" dirty="0">
                <a:solidFill>
                  <a:schemeClr val="tx1">
                    <a:lumMod val="75000"/>
                    <a:lumOff val="25000"/>
                  </a:schemeClr>
                </a:solidFill>
                <a:cs typeface="Arial"/>
              </a:rPr>
              <a:t>Modular Design provides for factory fabrication</a:t>
            </a:r>
            <a:endParaRPr sz="1400" dirty="0">
              <a:solidFill>
                <a:schemeClr val="tx1">
                  <a:lumMod val="75000"/>
                  <a:lumOff val="25000"/>
                </a:schemeClr>
              </a:solidFill>
              <a:cs typeface="Arial"/>
            </a:endParaRPr>
          </a:p>
          <a:p>
            <a:pPr marL="241300" indent="-203200">
              <a:spcBef>
                <a:spcPts val="720"/>
              </a:spcBef>
              <a:buFontTx/>
              <a:buChar char="•"/>
              <a:tabLst>
                <a:tab pos="241300" algn="l"/>
              </a:tabLst>
            </a:pPr>
            <a:r>
              <a:rPr lang="en-US" sz="1400" dirty="0">
                <a:solidFill>
                  <a:schemeClr val="tx1">
                    <a:lumMod val="75000"/>
                    <a:lumOff val="25000"/>
                  </a:schemeClr>
                </a:solidFill>
                <a:cs typeface="Arial"/>
              </a:rPr>
              <a:t>FOAK project underway planned operation in 2026</a:t>
            </a:r>
          </a:p>
        </p:txBody>
      </p:sp>
      <p:sp>
        <p:nvSpPr>
          <p:cNvPr id="13" name="object 10">
            <a:extLst>
              <a:ext uri="{FF2B5EF4-FFF2-40B4-BE49-F238E27FC236}">
                <a16:creationId xmlns:a16="http://schemas.microsoft.com/office/drawing/2014/main" id="{FC3D9DF2-20ED-458D-9C62-D1580C7219C8}"/>
              </a:ext>
            </a:extLst>
          </p:cNvPr>
          <p:cNvSpPr txBox="1"/>
          <p:nvPr/>
        </p:nvSpPr>
        <p:spPr>
          <a:xfrm>
            <a:off x="784141" y="4517851"/>
            <a:ext cx="4533900" cy="1593385"/>
          </a:xfrm>
          <a:prstGeom prst="rect">
            <a:avLst/>
          </a:prstGeom>
        </p:spPr>
        <p:txBody>
          <a:bodyPr vert="horz" wrap="square" lIns="0" tIns="125095" rIns="0" bIns="0" rtlCol="0">
            <a:spAutoFit/>
          </a:bodyPr>
          <a:lstStyle/>
          <a:p>
            <a:pPr marL="12700">
              <a:lnSpc>
                <a:spcPct val="100000"/>
              </a:lnSpc>
            </a:pPr>
            <a:r>
              <a:rPr sz="1600" b="1" spc="-40" dirty="0">
                <a:solidFill>
                  <a:schemeClr val="tx1">
                    <a:lumMod val="75000"/>
                    <a:lumOff val="25000"/>
                  </a:schemeClr>
                </a:solidFill>
                <a:cs typeface="Lucida Sans"/>
              </a:rPr>
              <a:t>High </a:t>
            </a:r>
            <a:r>
              <a:rPr sz="1600" b="1" spc="-45" dirty="0">
                <a:solidFill>
                  <a:schemeClr val="tx1">
                    <a:lumMod val="75000"/>
                    <a:lumOff val="25000"/>
                  </a:schemeClr>
                </a:solidFill>
                <a:cs typeface="Lucida Sans"/>
              </a:rPr>
              <a:t>performance fuel </a:t>
            </a:r>
            <a:r>
              <a:rPr lang="en-ZA" sz="1600" b="1" spc="35" dirty="0">
                <a:solidFill>
                  <a:schemeClr val="tx1">
                    <a:lumMod val="75000"/>
                    <a:lumOff val="25000"/>
                  </a:schemeClr>
                </a:solidFill>
                <a:cs typeface="Lucida Sans"/>
              </a:rPr>
              <a:t>–</a:t>
            </a:r>
            <a:r>
              <a:rPr sz="1600" b="1" spc="-340" dirty="0">
                <a:solidFill>
                  <a:schemeClr val="tx1">
                    <a:lumMod val="75000"/>
                    <a:lumOff val="25000"/>
                  </a:schemeClr>
                </a:solidFill>
                <a:cs typeface="Lucida Sans"/>
              </a:rPr>
              <a:t> </a:t>
            </a:r>
            <a:r>
              <a:rPr sz="1600" b="1" spc="5" dirty="0">
                <a:solidFill>
                  <a:schemeClr val="tx1">
                    <a:lumMod val="75000"/>
                    <a:lumOff val="25000"/>
                  </a:schemeClr>
                </a:solidFill>
                <a:cs typeface="Lucida Sans"/>
              </a:rPr>
              <a:t>FC</a:t>
            </a:r>
            <a:r>
              <a:rPr lang="en-US" sz="1600" b="1" spc="5" dirty="0">
                <a:solidFill>
                  <a:schemeClr val="tx1">
                    <a:lumMod val="75000"/>
                    <a:lumOff val="25000"/>
                  </a:schemeClr>
                </a:solidFill>
                <a:cs typeface="Lucida Sans"/>
              </a:rPr>
              <a:t>M</a:t>
            </a:r>
            <a:r>
              <a:rPr lang="en-US" sz="1600" b="1" spc="5" baseline="30000" dirty="0">
                <a:solidFill>
                  <a:schemeClr val="tx1">
                    <a:lumMod val="75000"/>
                    <a:lumOff val="25000"/>
                  </a:schemeClr>
                </a:solidFill>
                <a:cs typeface="Lucida Sans"/>
              </a:rPr>
              <a:t>®</a:t>
            </a:r>
            <a:endParaRPr lang="en-ZA" sz="1400" dirty="0">
              <a:solidFill>
                <a:schemeClr val="tx1">
                  <a:lumMod val="75000"/>
                  <a:lumOff val="25000"/>
                </a:schemeClr>
              </a:solidFill>
              <a:cs typeface="Arial"/>
            </a:endParaRPr>
          </a:p>
          <a:p>
            <a:pPr marL="241300" indent="-203200">
              <a:lnSpc>
                <a:spcPct val="100000"/>
              </a:lnSpc>
              <a:spcBef>
                <a:spcPts val="680"/>
              </a:spcBef>
              <a:buChar char="•"/>
              <a:tabLst>
                <a:tab pos="241300" algn="l"/>
              </a:tabLst>
            </a:pPr>
            <a:r>
              <a:rPr lang="en-ZA" sz="1400" dirty="0">
                <a:solidFill>
                  <a:schemeClr val="tx1">
                    <a:lumMod val="75000"/>
                    <a:lumOff val="25000"/>
                  </a:schemeClr>
                </a:solidFill>
                <a:cs typeface="Arial"/>
              </a:rPr>
              <a:t>Next generation improvement in TRISO fuel</a:t>
            </a:r>
          </a:p>
          <a:p>
            <a:pPr marL="241300" indent="-203200">
              <a:lnSpc>
                <a:spcPct val="100000"/>
              </a:lnSpc>
              <a:spcBef>
                <a:spcPts val="680"/>
              </a:spcBef>
              <a:buChar char="•"/>
              <a:tabLst>
                <a:tab pos="241300" algn="l"/>
              </a:tabLst>
            </a:pPr>
            <a:r>
              <a:rPr sz="1400" dirty="0">
                <a:solidFill>
                  <a:schemeClr val="tx1">
                    <a:lumMod val="75000"/>
                    <a:lumOff val="25000"/>
                  </a:schemeClr>
                </a:solidFill>
                <a:cs typeface="Arial"/>
              </a:rPr>
              <a:t>Silicon Carbide based material innovation</a:t>
            </a:r>
          </a:p>
          <a:p>
            <a:pPr marL="241300" indent="-203200">
              <a:lnSpc>
                <a:spcPct val="100000"/>
              </a:lnSpc>
              <a:spcBef>
                <a:spcPts val="720"/>
              </a:spcBef>
              <a:buChar char="•"/>
              <a:tabLst>
                <a:tab pos="241300" algn="l"/>
              </a:tabLst>
            </a:pPr>
            <a:r>
              <a:rPr sz="1400" dirty="0">
                <a:solidFill>
                  <a:schemeClr val="tx1">
                    <a:lumMod val="75000"/>
                    <a:lumOff val="25000"/>
                  </a:schemeClr>
                </a:solidFill>
                <a:cs typeface="Arial"/>
              </a:rPr>
              <a:t>Safe at much higher temperatures</a:t>
            </a:r>
          </a:p>
          <a:p>
            <a:pPr marL="241300" indent="-203200">
              <a:lnSpc>
                <a:spcPct val="100000"/>
              </a:lnSpc>
              <a:spcBef>
                <a:spcPts val="720"/>
              </a:spcBef>
              <a:buChar char="•"/>
              <a:tabLst>
                <a:tab pos="241300" algn="l"/>
              </a:tabLst>
            </a:pPr>
            <a:r>
              <a:rPr sz="1400" dirty="0">
                <a:solidFill>
                  <a:schemeClr val="tx1">
                    <a:lumMod val="75000"/>
                    <a:lumOff val="25000"/>
                  </a:schemeClr>
                </a:solidFill>
                <a:cs typeface="Arial"/>
              </a:rPr>
              <a:t>Full containment of radioactivity</a:t>
            </a:r>
          </a:p>
        </p:txBody>
      </p:sp>
      <p:grpSp>
        <p:nvGrpSpPr>
          <p:cNvPr id="14" name="Group 13">
            <a:extLst>
              <a:ext uri="{FF2B5EF4-FFF2-40B4-BE49-F238E27FC236}">
                <a16:creationId xmlns:a16="http://schemas.microsoft.com/office/drawing/2014/main" id="{F0D0AF3D-CA9A-4696-861D-7B1B23ACDE60}"/>
              </a:ext>
            </a:extLst>
          </p:cNvPr>
          <p:cNvGrpSpPr/>
          <p:nvPr/>
        </p:nvGrpSpPr>
        <p:grpSpPr>
          <a:xfrm>
            <a:off x="5797771" y="4469921"/>
            <a:ext cx="2428232" cy="1812167"/>
            <a:chOff x="2066706" y="4363342"/>
            <a:chExt cx="2608197" cy="2062843"/>
          </a:xfrm>
        </p:grpSpPr>
        <p:sp>
          <p:nvSpPr>
            <p:cNvPr id="15" name="object 4">
              <a:extLst>
                <a:ext uri="{FF2B5EF4-FFF2-40B4-BE49-F238E27FC236}">
                  <a16:creationId xmlns:a16="http://schemas.microsoft.com/office/drawing/2014/main" id="{FB9DB3D5-34B3-4546-8BDD-67D11D6E5F04}"/>
                </a:ext>
              </a:extLst>
            </p:cNvPr>
            <p:cNvSpPr/>
            <p:nvPr/>
          </p:nvSpPr>
          <p:spPr>
            <a:xfrm>
              <a:off x="3911462" y="4702591"/>
              <a:ext cx="60325" cy="36830"/>
            </a:xfrm>
            <a:custGeom>
              <a:avLst/>
              <a:gdLst/>
              <a:ahLst/>
              <a:cxnLst/>
              <a:rect l="l" t="t" r="r" b="b"/>
              <a:pathLst>
                <a:path w="60325" h="36829">
                  <a:moveTo>
                    <a:pt x="0" y="36296"/>
                  </a:moveTo>
                  <a:lnTo>
                    <a:pt x="60248" y="0"/>
                  </a:lnTo>
                </a:path>
              </a:pathLst>
            </a:custGeom>
            <a:ln w="8267">
              <a:solidFill>
                <a:srgbClr val="231F20"/>
              </a:solidFill>
            </a:ln>
          </p:spPr>
          <p:txBody>
            <a:bodyPr wrap="square" lIns="0" tIns="0" rIns="0" bIns="0" rtlCol="0"/>
            <a:lstStyle/>
            <a:p>
              <a:endParaRPr/>
            </a:p>
          </p:txBody>
        </p:sp>
        <p:sp>
          <p:nvSpPr>
            <p:cNvPr id="16" name="object 5">
              <a:extLst>
                <a:ext uri="{FF2B5EF4-FFF2-40B4-BE49-F238E27FC236}">
                  <a16:creationId xmlns:a16="http://schemas.microsoft.com/office/drawing/2014/main" id="{B8F8E94D-4591-4177-9E0F-3A72E2500A10}"/>
                </a:ext>
              </a:extLst>
            </p:cNvPr>
            <p:cNvSpPr/>
            <p:nvPr/>
          </p:nvSpPr>
          <p:spPr>
            <a:xfrm>
              <a:off x="3862778" y="4704252"/>
              <a:ext cx="81280" cy="64135"/>
            </a:xfrm>
            <a:custGeom>
              <a:avLst/>
              <a:gdLst/>
              <a:ahLst/>
              <a:cxnLst/>
              <a:rect l="l" t="t" r="r" b="b"/>
              <a:pathLst>
                <a:path w="81279" h="64135">
                  <a:moveTo>
                    <a:pt x="51676" y="0"/>
                  </a:moveTo>
                  <a:lnTo>
                    <a:pt x="0" y="63969"/>
                  </a:lnTo>
                  <a:lnTo>
                    <a:pt x="80708" y="48171"/>
                  </a:lnTo>
                  <a:lnTo>
                    <a:pt x="51676" y="0"/>
                  </a:lnTo>
                  <a:close/>
                </a:path>
              </a:pathLst>
            </a:custGeom>
            <a:solidFill>
              <a:srgbClr val="231F20"/>
            </a:solidFill>
          </p:spPr>
          <p:txBody>
            <a:bodyPr wrap="square" lIns="0" tIns="0" rIns="0" bIns="0" rtlCol="0"/>
            <a:lstStyle/>
            <a:p>
              <a:endParaRPr/>
            </a:p>
          </p:txBody>
        </p:sp>
        <p:sp>
          <p:nvSpPr>
            <p:cNvPr id="17" name="object 6">
              <a:extLst>
                <a:ext uri="{FF2B5EF4-FFF2-40B4-BE49-F238E27FC236}">
                  <a16:creationId xmlns:a16="http://schemas.microsoft.com/office/drawing/2014/main" id="{646589A9-4433-4487-AFA8-2A3BD3C8697C}"/>
                </a:ext>
              </a:extLst>
            </p:cNvPr>
            <p:cNvSpPr/>
            <p:nvPr/>
          </p:nvSpPr>
          <p:spPr>
            <a:xfrm>
              <a:off x="2830422" y="4363342"/>
              <a:ext cx="1177628" cy="2062843"/>
            </a:xfrm>
            <a:prstGeom prst="rect">
              <a:avLst/>
            </a:prstGeom>
            <a:blipFill>
              <a:blip r:embed="rId2" cstate="print"/>
              <a:stretch>
                <a:fillRect/>
              </a:stretch>
            </a:blipFill>
          </p:spPr>
          <p:txBody>
            <a:bodyPr wrap="square" lIns="0" tIns="0" rIns="0" bIns="0" rtlCol="0"/>
            <a:lstStyle/>
            <a:p>
              <a:endParaRPr/>
            </a:p>
          </p:txBody>
        </p:sp>
        <p:sp>
          <p:nvSpPr>
            <p:cNvPr id="19" name="object 7">
              <a:extLst>
                <a:ext uri="{FF2B5EF4-FFF2-40B4-BE49-F238E27FC236}">
                  <a16:creationId xmlns:a16="http://schemas.microsoft.com/office/drawing/2014/main" id="{3DC4DFD1-9DAA-4485-83BF-AEF5CDC68C72}"/>
                </a:ext>
              </a:extLst>
            </p:cNvPr>
            <p:cNvSpPr/>
            <p:nvPr/>
          </p:nvSpPr>
          <p:spPr>
            <a:xfrm>
              <a:off x="3433840" y="4539702"/>
              <a:ext cx="0" cy="1838325"/>
            </a:xfrm>
            <a:custGeom>
              <a:avLst/>
              <a:gdLst/>
              <a:ahLst/>
              <a:cxnLst/>
              <a:rect l="l" t="t" r="r" b="b"/>
              <a:pathLst>
                <a:path h="1838325">
                  <a:moveTo>
                    <a:pt x="0" y="0"/>
                  </a:moveTo>
                  <a:lnTo>
                    <a:pt x="0" y="1838058"/>
                  </a:lnTo>
                </a:path>
              </a:pathLst>
            </a:custGeom>
            <a:ln w="27774">
              <a:solidFill>
                <a:srgbClr val="4C4C4C"/>
              </a:solidFill>
            </a:ln>
          </p:spPr>
          <p:txBody>
            <a:bodyPr wrap="square" lIns="0" tIns="0" rIns="0" bIns="0" rtlCol="0"/>
            <a:lstStyle/>
            <a:p>
              <a:endParaRPr/>
            </a:p>
          </p:txBody>
        </p:sp>
        <p:sp>
          <p:nvSpPr>
            <p:cNvPr id="20" name="object 8">
              <a:extLst>
                <a:ext uri="{FF2B5EF4-FFF2-40B4-BE49-F238E27FC236}">
                  <a16:creationId xmlns:a16="http://schemas.microsoft.com/office/drawing/2014/main" id="{C3302279-BFD0-47D9-BAC7-A895726A16D0}"/>
                </a:ext>
              </a:extLst>
            </p:cNvPr>
            <p:cNvSpPr/>
            <p:nvPr/>
          </p:nvSpPr>
          <p:spPr>
            <a:xfrm>
              <a:off x="2660873" y="5285774"/>
              <a:ext cx="450215" cy="212090"/>
            </a:xfrm>
            <a:custGeom>
              <a:avLst/>
              <a:gdLst/>
              <a:ahLst/>
              <a:cxnLst/>
              <a:rect l="l" t="t" r="r" b="b"/>
              <a:pathLst>
                <a:path w="450214" h="212089">
                  <a:moveTo>
                    <a:pt x="449733" y="211608"/>
                  </a:moveTo>
                  <a:lnTo>
                    <a:pt x="0" y="0"/>
                  </a:lnTo>
                </a:path>
              </a:pathLst>
            </a:custGeom>
            <a:ln w="8267">
              <a:solidFill>
                <a:srgbClr val="231F20"/>
              </a:solidFill>
            </a:ln>
          </p:spPr>
          <p:txBody>
            <a:bodyPr wrap="square" lIns="0" tIns="0" rIns="0" bIns="0" rtlCol="0"/>
            <a:lstStyle/>
            <a:p>
              <a:endParaRPr/>
            </a:p>
          </p:txBody>
        </p:sp>
        <p:sp>
          <p:nvSpPr>
            <p:cNvPr id="21" name="object 9">
              <a:extLst>
                <a:ext uri="{FF2B5EF4-FFF2-40B4-BE49-F238E27FC236}">
                  <a16:creationId xmlns:a16="http://schemas.microsoft.com/office/drawing/2014/main" id="{262E0D2A-602F-4C14-B6D5-73313B0DDB3C}"/>
                </a:ext>
              </a:extLst>
            </p:cNvPr>
            <p:cNvSpPr/>
            <p:nvPr/>
          </p:nvSpPr>
          <p:spPr>
            <a:xfrm>
              <a:off x="3080137" y="5463226"/>
              <a:ext cx="81915" cy="58419"/>
            </a:xfrm>
            <a:custGeom>
              <a:avLst/>
              <a:gdLst/>
              <a:ahLst/>
              <a:cxnLst/>
              <a:rect l="l" t="t" r="r" b="b"/>
              <a:pathLst>
                <a:path w="81914" h="58420">
                  <a:moveTo>
                    <a:pt x="23952" y="0"/>
                  </a:moveTo>
                  <a:lnTo>
                    <a:pt x="0" y="50899"/>
                  </a:lnTo>
                  <a:lnTo>
                    <a:pt x="81902" y="58353"/>
                  </a:lnTo>
                  <a:lnTo>
                    <a:pt x="23952" y="0"/>
                  </a:lnTo>
                  <a:close/>
                </a:path>
              </a:pathLst>
            </a:custGeom>
            <a:solidFill>
              <a:srgbClr val="231F20"/>
            </a:solidFill>
          </p:spPr>
          <p:txBody>
            <a:bodyPr wrap="square" lIns="0" tIns="0" rIns="0" bIns="0" rtlCol="0"/>
            <a:lstStyle/>
            <a:p>
              <a:endParaRPr/>
            </a:p>
          </p:txBody>
        </p:sp>
        <p:sp>
          <p:nvSpPr>
            <p:cNvPr id="22" name="object 11">
              <a:extLst>
                <a:ext uri="{FF2B5EF4-FFF2-40B4-BE49-F238E27FC236}">
                  <a16:creationId xmlns:a16="http://schemas.microsoft.com/office/drawing/2014/main" id="{83F1FD1E-4AF1-492A-AECF-4149F45A9F6F}"/>
                </a:ext>
              </a:extLst>
            </p:cNvPr>
            <p:cNvSpPr txBox="1"/>
            <p:nvPr/>
          </p:nvSpPr>
          <p:spPr>
            <a:xfrm>
              <a:off x="3986311" y="4520693"/>
              <a:ext cx="688592" cy="415059"/>
            </a:xfrm>
            <a:prstGeom prst="rect">
              <a:avLst/>
            </a:prstGeom>
          </p:spPr>
          <p:txBody>
            <a:bodyPr vert="horz" wrap="square" lIns="0" tIns="12700" rIns="0" bIns="0" rtlCol="0">
              <a:spAutoFit/>
            </a:bodyPr>
            <a:lstStyle/>
            <a:p>
              <a:pPr marL="12700" marR="5080">
                <a:lnSpc>
                  <a:spcPct val="100000"/>
                </a:lnSpc>
                <a:spcBef>
                  <a:spcPts val="100"/>
                </a:spcBef>
              </a:pPr>
              <a:r>
                <a:rPr sz="1000" i="1" spc="30" dirty="0">
                  <a:solidFill>
                    <a:schemeClr val="tx1">
                      <a:lumMod val="75000"/>
                      <a:lumOff val="25000"/>
                    </a:schemeClr>
                  </a:solidFill>
                  <a:cs typeface="Arial"/>
                </a:rPr>
                <a:t>Silicon  Car</a:t>
              </a:r>
              <a:r>
                <a:rPr sz="1000" i="1" spc="100" dirty="0">
                  <a:solidFill>
                    <a:schemeClr val="tx1">
                      <a:lumMod val="75000"/>
                      <a:lumOff val="25000"/>
                    </a:schemeClr>
                  </a:solidFill>
                  <a:cs typeface="Arial"/>
                </a:rPr>
                <a:t>b</a:t>
              </a:r>
              <a:r>
                <a:rPr sz="1000" i="1" spc="55" dirty="0">
                  <a:solidFill>
                    <a:schemeClr val="tx1">
                      <a:lumMod val="75000"/>
                      <a:lumOff val="25000"/>
                    </a:schemeClr>
                  </a:solidFill>
                  <a:cs typeface="Arial"/>
                </a:rPr>
                <a:t>i</a:t>
              </a:r>
              <a:r>
                <a:rPr sz="1000" i="1" spc="100" dirty="0">
                  <a:solidFill>
                    <a:schemeClr val="tx1">
                      <a:lumMod val="75000"/>
                      <a:lumOff val="25000"/>
                    </a:schemeClr>
                  </a:solidFill>
                  <a:cs typeface="Arial"/>
                </a:rPr>
                <a:t>d</a:t>
              </a:r>
              <a:r>
                <a:rPr sz="1000" i="1" spc="5" dirty="0">
                  <a:solidFill>
                    <a:schemeClr val="tx1">
                      <a:lumMod val="75000"/>
                      <a:lumOff val="25000"/>
                    </a:schemeClr>
                  </a:solidFill>
                  <a:cs typeface="Arial"/>
                </a:rPr>
                <a:t>e</a:t>
              </a:r>
              <a:endParaRPr sz="1000" dirty="0">
                <a:solidFill>
                  <a:schemeClr val="tx1">
                    <a:lumMod val="75000"/>
                    <a:lumOff val="25000"/>
                  </a:schemeClr>
                </a:solidFill>
                <a:cs typeface="Arial"/>
              </a:endParaRPr>
            </a:p>
          </p:txBody>
        </p:sp>
        <p:sp>
          <p:nvSpPr>
            <p:cNvPr id="23" name="object 12">
              <a:extLst>
                <a:ext uri="{FF2B5EF4-FFF2-40B4-BE49-F238E27FC236}">
                  <a16:creationId xmlns:a16="http://schemas.microsoft.com/office/drawing/2014/main" id="{4631EA63-E23B-4C45-9A9F-873EE1034BBF}"/>
                </a:ext>
              </a:extLst>
            </p:cNvPr>
            <p:cNvSpPr txBox="1"/>
            <p:nvPr/>
          </p:nvSpPr>
          <p:spPr>
            <a:xfrm>
              <a:off x="2066706" y="4813299"/>
              <a:ext cx="792926" cy="415059"/>
            </a:xfrm>
            <a:prstGeom prst="rect">
              <a:avLst/>
            </a:prstGeom>
          </p:spPr>
          <p:txBody>
            <a:bodyPr vert="horz" wrap="square" lIns="0" tIns="12700" rIns="0" bIns="0" rtlCol="0">
              <a:spAutoFit/>
            </a:bodyPr>
            <a:lstStyle/>
            <a:p>
              <a:pPr marL="12700">
                <a:lnSpc>
                  <a:spcPct val="100000"/>
                </a:lnSpc>
                <a:spcBef>
                  <a:spcPts val="100"/>
                </a:spcBef>
              </a:pPr>
              <a:r>
                <a:rPr sz="1000" i="1" spc="-20" dirty="0">
                  <a:solidFill>
                    <a:schemeClr val="tx1">
                      <a:lumMod val="75000"/>
                      <a:lumOff val="25000"/>
                    </a:schemeClr>
                  </a:solidFill>
                  <a:cs typeface="Arial"/>
                </a:rPr>
                <a:t>TRISO</a:t>
              </a:r>
              <a:endParaRPr sz="1000" dirty="0">
                <a:solidFill>
                  <a:schemeClr val="tx1">
                    <a:lumMod val="75000"/>
                    <a:lumOff val="25000"/>
                  </a:schemeClr>
                </a:solidFill>
                <a:cs typeface="Arial"/>
              </a:endParaRPr>
            </a:p>
            <a:p>
              <a:pPr marL="17780">
                <a:lnSpc>
                  <a:spcPct val="100000"/>
                </a:lnSpc>
              </a:pPr>
              <a:r>
                <a:rPr sz="1000" i="1" spc="-45" dirty="0">
                  <a:solidFill>
                    <a:schemeClr val="tx1">
                      <a:lumMod val="75000"/>
                      <a:lumOff val="25000"/>
                    </a:schemeClr>
                  </a:solidFill>
                  <a:cs typeface="Arial"/>
                </a:rPr>
                <a:t>P</a:t>
              </a:r>
              <a:r>
                <a:rPr sz="1000" i="1" spc="-30" dirty="0">
                  <a:solidFill>
                    <a:schemeClr val="tx1">
                      <a:lumMod val="75000"/>
                      <a:lumOff val="25000"/>
                    </a:schemeClr>
                  </a:solidFill>
                  <a:cs typeface="Arial"/>
                </a:rPr>
                <a:t>a</a:t>
              </a:r>
              <a:r>
                <a:rPr sz="1000" i="1" spc="35" dirty="0">
                  <a:solidFill>
                    <a:schemeClr val="tx1">
                      <a:lumMod val="75000"/>
                      <a:lumOff val="25000"/>
                    </a:schemeClr>
                  </a:solidFill>
                  <a:cs typeface="Arial"/>
                </a:rPr>
                <a:t>r</a:t>
              </a:r>
              <a:r>
                <a:rPr sz="1000" i="1" spc="50" dirty="0">
                  <a:solidFill>
                    <a:schemeClr val="tx1">
                      <a:lumMod val="75000"/>
                      <a:lumOff val="25000"/>
                    </a:schemeClr>
                  </a:solidFill>
                  <a:cs typeface="Arial"/>
                </a:rPr>
                <a:t>t</a:t>
              </a:r>
              <a:r>
                <a:rPr sz="1000" i="1" spc="45" dirty="0">
                  <a:solidFill>
                    <a:schemeClr val="tx1">
                      <a:lumMod val="75000"/>
                      <a:lumOff val="25000"/>
                    </a:schemeClr>
                  </a:solidFill>
                  <a:cs typeface="Arial"/>
                </a:rPr>
                <a:t>i</a:t>
              </a:r>
              <a:r>
                <a:rPr sz="1000" i="1" spc="20" dirty="0">
                  <a:solidFill>
                    <a:schemeClr val="tx1">
                      <a:lumMod val="75000"/>
                      <a:lumOff val="25000"/>
                    </a:schemeClr>
                  </a:solidFill>
                  <a:cs typeface="Arial"/>
                </a:rPr>
                <a:t>c</a:t>
              </a:r>
              <a:r>
                <a:rPr sz="1000" i="1" spc="40" dirty="0">
                  <a:solidFill>
                    <a:schemeClr val="tx1">
                      <a:lumMod val="75000"/>
                      <a:lumOff val="25000"/>
                    </a:schemeClr>
                  </a:solidFill>
                  <a:cs typeface="Arial"/>
                </a:rPr>
                <a:t>l</a:t>
              </a:r>
              <a:r>
                <a:rPr sz="1000" i="1" spc="20" dirty="0">
                  <a:solidFill>
                    <a:schemeClr val="tx1">
                      <a:lumMod val="75000"/>
                      <a:lumOff val="25000"/>
                    </a:schemeClr>
                  </a:solidFill>
                  <a:cs typeface="Arial"/>
                </a:rPr>
                <a:t>e</a:t>
              </a:r>
              <a:r>
                <a:rPr sz="1000" i="1" spc="-60" dirty="0">
                  <a:solidFill>
                    <a:schemeClr val="tx1">
                      <a:lumMod val="75000"/>
                      <a:lumOff val="25000"/>
                    </a:schemeClr>
                  </a:solidFill>
                  <a:cs typeface="Arial"/>
                </a:rPr>
                <a:t>s</a:t>
              </a:r>
              <a:endParaRPr sz="1000" dirty="0">
                <a:solidFill>
                  <a:schemeClr val="tx1">
                    <a:lumMod val="75000"/>
                    <a:lumOff val="25000"/>
                  </a:schemeClr>
                </a:solidFill>
                <a:cs typeface="Arial"/>
              </a:endParaRPr>
            </a:p>
          </p:txBody>
        </p:sp>
      </p:grpSp>
      <p:sp>
        <p:nvSpPr>
          <p:cNvPr id="24" name="object 13">
            <a:extLst>
              <a:ext uri="{FF2B5EF4-FFF2-40B4-BE49-F238E27FC236}">
                <a16:creationId xmlns:a16="http://schemas.microsoft.com/office/drawing/2014/main" id="{B92AACF0-18C8-46EF-84E8-6B7750A8C00E}"/>
              </a:ext>
            </a:extLst>
          </p:cNvPr>
          <p:cNvSpPr/>
          <p:nvPr/>
        </p:nvSpPr>
        <p:spPr>
          <a:xfrm>
            <a:off x="6703213" y="1941747"/>
            <a:ext cx="4424193" cy="2883998"/>
          </a:xfrm>
          <a:prstGeom prst="rect">
            <a:avLst/>
          </a:prstGeom>
          <a:blipFill>
            <a:blip r:embed="rId3" cstate="print"/>
            <a:stretch>
              <a:fillRect/>
            </a:stretch>
          </a:blipFill>
        </p:spPr>
        <p:txBody>
          <a:bodyPr wrap="square" lIns="0" tIns="0" rIns="0" bIns="0" rtlCol="0"/>
          <a:lstStyle/>
          <a:p>
            <a:endParaRPr/>
          </a:p>
        </p:txBody>
      </p:sp>
      <p:sp>
        <p:nvSpPr>
          <p:cNvPr id="25" name="TextBox 24">
            <a:extLst>
              <a:ext uri="{FF2B5EF4-FFF2-40B4-BE49-F238E27FC236}">
                <a16:creationId xmlns:a16="http://schemas.microsoft.com/office/drawing/2014/main" id="{C944F512-B716-452B-A526-871FFFD77A5E}"/>
              </a:ext>
            </a:extLst>
          </p:cNvPr>
          <p:cNvSpPr txBox="1"/>
          <p:nvPr/>
        </p:nvSpPr>
        <p:spPr>
          <a:xfrm>
            <a:off x="5796637" y="2365467"/>
            <a:ext cx="2429366" cy="369332"/>
          </a:xfrm>
          <a:prstGeom prst="rect">
            <a:avLst/>
          </a:prstGeom>
          <a:noFill/>
        </p:spPr>
        <p:txBody>
          <a:bodyPr wrap="square">
            <a:spAutoFit/>
          </a:bodyPr>
          <a:lstStyle/>
          <a:p>
            <a:r>
              <a:rPr lang="en-ZA" sz="1800" b="1" spc="30" dirty="0">
                <a:solidFill>
                  <a:srgbClr val="4A66AC"/>
                </a:solidFill>
                <a:cs typeface="Lucida Sans"/>
              </a:rPr>
              <a:t>MMR™ </a:t>
            </a:r>
            <a:r>
              <a:rPr lang="en-ZA" b="1" spc="30" dirty="0">
                <a:solidFill>
                  <a:srgbClr val="4A66AC"/>
                </a:solidFill>
              </a:rPr>
              <a:t>Reactor</a:t>
            </a:r>
            <a:endParaRPr lang="en-ZA" dirty="0">
              <a:solidFill>
                <a:srgbClr val="4A66AC"/>
              </a:solidFill>
            </a:endParaRPr>
          </a:p>
        </p:txBody>
      </p:sp>
      <p:sp>
        <p:nvSpPr>
          <p:cNvPr id="26" name="TextBox 25">
            <a:extLst>
              <a:ext uri="{FF2B5EF4-FFF2-40B4-BE49-F238E27FC236}">
                <a16:creationId xmlns:a16="http://schemas.microsoft.com/office/drawing/2014/main" id="{506AA042-919E-48B5-866D-B76E7BA4BC6A}"/>
              </a:ext>
            </a:extLst>
          </p:cNvPr>
          <p:cNvSpPr txBox="1"/>
          <p:nvPr/>
        </p:nvSpPr>
        <p:spPr>
          <a:xfrm>
            <a:off x="8376737" y="5302801"/>
            <a:ext cx="1733826" cy="369332"/>
          </a:xfrm>
          <a:prstGeom prst="rect">
            <a:avLst/>
          </a:prstGeom>
          <a:noFill/>
        </p:spPr>
        <p:txBody>
          <a:bodyPr wrap="square">
            <a:spAutoFit/>
          </a:bodyPr>
          <a:lstStyle/>
          <a:p>
            <a:r>
              <a:rPr lang="en-ZA" sz="1800" b="1" spc="30" dirty="0">
                <a:solidFill>
                  <a:srgbClr val="4A66AC"/>
                </a:solidFill>
                <a:cs typeface="Lucida Sans"/>
              </a:rPr>
              <a:t>FCM™ </a:t>
            </a:r>
            <a:r>
              <a:rPr lang="en-ZA" b="1" spc="30" dirty="0">
                <a:solidFill>
                  <a:srgbClr val="4A66AC"/>
                </a:solidFill>
              </a:rPr>
              <a:t>Fuel</a:t>
            </a:r>
            <a:endParaRPr lang="en-ZA" dirty="0">
              <a:solidFill>
                <a:srgbClr val="4A66AC"/>
              </a:solidFill>
            </a:endParaRPr>
          </a:p>
        </p:txBody>
      </p:sp>
    </p:spTree>
    <p:extLst>
      <p:ext uri="{BB962C8B-B14F-4D97-AF65-F5344CB8AC3E}">
        <p14:creationId xmlns:p14="http://schemas.microsoft.com/office/powerpoint/2010/main" val="8594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EBB345-8133-4F79-9BE4-6DD3AAFB8729}"/>
              </a:ext>
            </a:extLst>
          </p:cNvPr>
          <p:cNvSpPr>
            <a:spLocks noGrp="1"/>
          </p:cNvSpPr>
          <p:nvPr>
            <p:ph idx="1"/>
          </p:nvPr>
        </p:nvSpPr>
        <p:spPr>
          <a:xfrm>
            <a:off x="581532" y="1132838"/>
            <a:ext cx="5472608" cy="5325167"/>
          </a:xfrm>
        </p:spPr>
        <p:txBody>
          <a:bodyPr>
            <a:normAutofit/>
          </a:bodyPr>
          <a:lstStyle/>
          <a:p>
            <a:pPr>
              <a:spcBef>
                <a:spcPts val="0"/>
              </a:spcBef>
              <a:spcAft>
                <a:spcPts val="1200"/>
              </a:spcAft>
            </a:pPr>
            <a:r>
              <a:rPr lang="en-US" sz="1600" dirty="0"/>
              <a:t>The MMR™ Energy System is split into a </a:t>
            </a:r>
            <a:r>
              <a:rPr lang="en-US" sz="1600" b="1" dirty="0"/>
              <a:t>nuclear plant </a:t>
            </a:r>
            <a:r>
              <a:rPr lang="en-US" sz="1600" dirty="0"/>
              <a:t>and </a:t>
            </a:r>
            <a:r>
              <a:rPr lang="en-US" sz="1600" b="1" dirty="0"/>
              <a:t>adjacent plant</a:t>
            </a:r>
          </a:p>
          <a:p>
            <a:pPr>
              <a:spcBef>
                <a:spcPts val="0"/>
              </a:spcBef>
              <a:spcAft>
                <a:spcPts val="1200"/>
              </a:spcAft>
            </a:pPr>
            <a:r>
              <a:rPr lang="en-US" sz="1600" dirty="0"/>
              <a:t>Split allow for </a:t>
            </a:r>
            <a:r>
              <a:rPr lang="en-US" sz="1600" b="1" dirty="0"/>
              <a:t>standard nuclear plant</a:t>
            </a:r>
            <a:r>
              <a:rPr lang="en-US" sz="1600" dirty="0"/>
              <a:t> irrespective of application, reduces licensing risks for future deployments  </a:t>
            </a:r>
          </a:p>
          <a:p>
            <a:pPr>
              <a:spcBef>
                <a:spcPts val="0"/>
              </a:spcBef>
              <a:spcAft>
                <a:spcPts val="1200"/>
              </a:spcAft>
            </a:pPr>
            <a:r>
              <a:rPr lang="en-ZA" sz="1600" dirty="0"/>
              <a:t>Molten Salt</a:t>
            </a:r>
          </a:p>
          <a:p>
            <a:pPr lvl="1">
              <a:spcBef>
                <a:spcPts val="0"/>
              </a:spcBef>
              <a:spcAft>
                <a:spcPts val="1200"/>
              </a:spcAft>
            </a:pPr>
            <a:r>
              <a:rPr lang="en-ZA" sz="1400" dirty="0"/>
              <a:t>Decouples the Nuclear Facility</a:t>
            </a:r>
          </a:p>
          <a:p>
            <a:pPr lvl="1">
              <a:spcBef>
                <a:spcPts val="0"/>
              </a:spcBef>
              <a:spcAft>
                <a:spcPts val="1200"/>
              </a:spcAft>
            </a:pPr>
            <a:r>
              <a:rPr lang="en-ZA" sz="1400" dirty="0"/>
              <a:t>Single phase, High heat conductivity, Chemically stable </a:t>
            </a:r>
          </a:p>
          <a:p>
            <a:pPr lvl="1">
              <a:spcBef>
                <a:spcPts val="0"/>
              </a:spcBef>
              <a:spcAft>
                <a:spcPts val="1200"/>
              </a:spcAft>
            </a:pPr>
            <a:r>
              <a:rPr lang="en-ZA" sz="1400" dirty="0"/>
              <a:t>Provides Energy storage with increased reliability</a:t>
            </a:r>
          </a:p>
          <a:p>
            <a:pPr lvl="1">
              <a:spcBef>
                <a:spcPts val="0"/>
              </a:spcBef>
              <a:spcAft>
                <a:spcPts val="1200"/>
              </a:spcAft>
            </a:pPr>
            <a:r>
              <a:rPr lang="en-ZA" sz="1400" dirty="0"/>
              <a:t>Ability to adapt the Adjacent facility to multiple market applications (Power/ Process Heat/ Hydrogen etc.)</a:t>
            </a:r>
          </a:p>
          <a:p>
            <a:pPr>
              <a:spcBef>
                <a:spcPts val="0"/>
              </a:spcBef>
              <a:spcAft>
                <a:spcPts val="1200"/>
              </a:spcAft>
            </a:pPr>
            <a:r>
              <a:rPr lang="en-ZA" sz="1600" dirty="0"/>
              <a:t>Primary circuit - Helium at 630°C</a:t>
            </a:r>
          </a:p>
          <a:p>
            <a:pPr>
              <a:spcBef>
                <a:spcPts val="0"/>
              </a:spcBef>
              <a:spcAft>
                <a:spcPts val="1200"/>
              </a:spcAft>
            </a:pPr>
            <a:r>
              <a:rPr lang="en-ZA" sz="1600" dirty="0"/>
              <a:t>Heat Transferred to Molten Salt – Hot Salt at 565°C</a:t>
            </a:r>
          </a:p>
          <a:p>
            <a:pPr>
              <a:spcBef>
                <a:spcPts val="0"/>
              </a:spcBef>
              <a:spcAft>
                <a:spcPts val="1200"/>
              </a:spcAft>
            </a:pPr>
            <a:r>
              <a:rPr lang="en-ZA" sz="1600" dirty="0"/>
              <a:t>High Temperature Salt enables process heat application in various markets</a:t>
            </a:r>
          </a:p>
        </p:txBody>
      </p:sp>
      <p:sp>
        <p:nvSpPr>
          <p:cNvPr id="3" name="Title 2">
            <a:extLst>
              <a:ext uri="{FF2B5EF4-FFF2-40B4-BE49-F238E27FC236}">
                <a16:creationId xmlns:a16="http://schemas.microsoft.com/office/drawing/2014/main" id="{4E27DBDE-69D6-4AC1-8EB9-9DE82FF497F0}"/>
              </a:ext>
            </a:extLst>
          </p:cNvPr>
          <p:cNvSpPr>
            <a:spLocks noGrp="1"/>
          </p:cNvSpPr>
          <p:nvPr>
            <p:ph type="title"/>
          </p:nvPr>
        </p:nvSpPr>
        <p:spPr/>
        <p:txBody>
          <a:bodyPr/>
          <a:lstStyle/>
          <a:p>
            <a:r>
              <a:rPr lang="en-US"/>
              <a:t>Overview MMR™ Energy System</a:t>
            </a:r>
            <a:endParaRPr lang="en-ZA" dirty="0"/>
          </a:p>
        </p:txBody>
      </p:sp>
      <p:pic>
        <p:nvPicPr>
          <p:cNvPr id="6" name="Picture 5" descr="Diagram&#10;&#10;Description automatically generated">
            <a:extLst>
              <a:ext uri="{FF2B5EF4-FFF2-40B4-BE49-F238E27FC236}">
                <a16:creationId xmlns:a16="http://schemas.microsoft.com/office/drawing/2014/main" id="{6E7AE932-AD8F-46A2-B3F8-2900188979C2}"/>
              </a:ext>
            </a:extLst>
          </p:cNvPr>
          <p:cNvPicPr>
            <a:picLocks noChangeAspect="1"/>
          </p:cNvPicPr>
          <p:nvPr/>
        </p:nvPicPr>
        <p:blipFill>
          <a:blip r:embed="rId2"/>
          <a:stretch>
            <a:fillRect/>
          </a:stretch>
        </p:blipFill>
        <p:spPr>
          <a:xfrm>
            <a:off x="6600056" y="970406"/>
            <a:ext cx="4421501" cy="2880320"/>
          </a:xfrm>
          <a:prstGeom prst="rect">
            <a:avLst/>
          </a:prstGeom>
        </p:spPr>
      </p:pic>
      <p:pic>
        <p:nvPicPr>
          <p:cNvPr id="11" name="Picture 10">
            <a:extLst>
              <a:ext uri="{FF2B5EF4-FFF2-40B4-BE49-F238E27FC236}">
                <a16:creationId xmlns:a16="http://schemas.microsoft.com/office/drawing/2014/main" id="{00A0D520-C8BE-484B-82C5-050B9362C8E7}"/>
              </a:ext>
            </a:extLst>
          </p:cNvPr>
          <p:cNvPicPr>
            <a:picLocks noChangeAspect="1"/>
          </p:cNvPicPr>
          <p:nvPr/>
        </p:nvPicPr>
        <p:blipFill>
          <a:blip r:embed="rId3"/>
          <a:stretch>
            <a:fillRect/>
          </a:stretch>
        </p:blipFill>
        <p:spPr>
          <a:xfrm>
            <a:off x="6240016" y="3877360"/>
            <a:ext cx="5029384" cy="2716302"/>
          </a:xfrm>
          <a:prstGeom prst="rect">
            <a:avLst/>
          </a:prstGeom>
        </p:spPr>
      </p:pic>
    </p:spTree>
    <p:extLst>
      <p:ext uri="{BB962C8B-B14F-4D97-AF65-F5344CB8AC3E}">
        <p14:creationId xmlns:p14="http://schemas.microsoft.com/office/powerpoint/2010/main" val="2317563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0000"/>
                <a:lumMod val="104000"/>
              </a:schemeClr>
            </a:gs>
            <a:gs pos="94000">
              <a:schemeClr val="bg1">
                <a:shade val="96000"/>
                <a:lumMod val="82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4EE2C-F93F-47E9-A040-D4204DAF2446}"/>
              </a:ext>
            </a:extLst>
          </p:cNvPr>
          <p:cNvSpPr/>
          <p:nvPr/>
        </p:nvSpPr>
        <p:spPr>
          <a:xfrm>
            <a:off x="479376" y="908720"/>
            <a:ext cx="6192688" cy="5757215"/>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itle 2">
            <a:extLst>
              <a:ext uri="{FF2B5EF4-FFF2-40B4-BE49-F238E27FC236}">
                <a16:creationId xmlns:a16="http://schemas.microsoft.com/office/drawing/2014/main" id="{0D4B42D1-94FD-46F9-A829-6CD6055AA805}"/>
              </a:ext>
            </a:extLst>
          </p:cNvPr>
          <p:cNvSpPr>
            <a:spLocks noGrp="1"/>
          </p:cNvSpPr>
          <p:nvPr>
            <p:ph type="title"/>
          </p:nvPr>
        </p:nvSpPr>
        <p:spPr/>
        <p:txBody>
          <a:bodyPr/>
          <a:lstStyle/>
          <a:p>
            <a:r>
              <a:rPr lang="en-US" dirty="0">
                <a:solidFill>
                  <a:srgbClr val="4A66AC"/>
                </a:solidFill>
              </a:rPr>
              <a:t>Process Heat </a:t>
            </a:r>
            <a:r>
              <a:rPr lang="en-US" dirty="0"/>
              <a:t>Market</a:t>
            </a:r>
            <a:endParaRPr lang="en-ZA" dirty="0"/>
          </a:p>
        </p:txBody>
      </p:sp>
      <p:pic>
        <p:nvPicPr>
          <p:cNvPr id="44" name="Picture 43" descr="Chart, pie chart&#10;&#10;Description automatically generated">
            <a:extLst>
              <a:ext uri="{FF2B5EF4-FFF2-40B4-BE49-F238E27FC236}">
                <a16:creationId xmlns:a16="http://schemas.microsoft.com/office/drawing/2014/main" id="{DDA95318-FBA9-41F3-A432-401584FEF56D}"/>
              </a:ext>
            </a:extLst>
          </p:cNvPr>
          <p:cNvPicPr>
            <a:picLocks noChangeAspect="1"/>
          </p:cNvPicPr>
          <p:nvPr/>
        </p:nvPicPr>
        <p:blipFill>
          <a:blip r:embed="rId4"/>
          <a:stretch>
            <a:fillRect/>
          </a:stretch>
        </p:blipFill>
        <p:spPr>
          <a:xfrm>
            <a:off x="597837" y="1052736"/>
            <a:ext cx="2185795" cy="2397487"/>
          </a:xfrm>
          <a:prstGeom prst="rect">
            <a:avLst/>
          </a:prstGeom>
        </p:spPr>
      </p:pic>
      <p:sp>
        <p:nvSpPr>
          <p:cNvPr id="45" name="TextBox 44">
            <a:extLst>
              <a:ext uri="{FF2B5EF4-FFF2-40B4-BE49-F238E27FC236}">
                <a16:creationId xmlns:a16="http://schemas.microsoft.com/office/drawing/2014/main" id="{2BA2DB8A-9B76-4053-9615-7B73C0705C5E}"/>
              </a:ext>
            </a:extLst>
          </p:cNvPr>
          <p:cNvSpPr txBox="1"/>
          <p:nvPr/>
        </p:nvSpPr>
        <p:spPr>
          <a:xfrm>
            <a:off x="561246" y="3332354"/>
            <a:ext cx="2459979" cy="230832"/>
          </a:xfrm>
          <a:prstGeom prst="rect">
            <a:avLst/>
          </a:prstGeom>
          <a:noFill/>
        </p:spPr>
        <p:txBody>
          <a:bodyPr wrap="square" rtlCol="0">
            <a:spAutoFit/>
          </a:bodyPr>
          <a:lstStyle/>
          <a:p>
            <a:pPr algn="ctr"/>
            <a:r>
              <a:rPr lang="en-US" sz="900" i="1" dirty="0">
                <a:solidFill>
                  <a:srgbClr val="4A66AC"/>
                </a:solidFill>
              </a:rPr>
              <a:t>Source: US EPA 2019</a:t>
            </a:r>
            <a:endParaRPr lang="en-ZA" sz="900" i="1" dirty="0">
              <a:solidFill>
                <a:srgbClr val="4A66AC"/>
              </a:solidFill>
            </a:endParaRPr>
          </a:p>
        </p:txBody>
      </p:sp>
      <p:sp>
        <p:nvSpPr>
          <p:cNvPr id="83" name="TextBox 82">
            <a:extLst>
              <a:ext uri="{FF2B5EF4-FFF2-40B4-BE49-F238E27FC236}">
                <a16:creationId xmlns:a16="http://schemas.microsoft.com/office/drawing/2014/main" id="{46A624A1-52D5-44DF-BF0C-642796D47EC5}"/>
              </a:ext>
            </a:extLst>
          </p:cNvPr>
          <p:cNvSpPr txBox="1"/>
          <p:nvPr/>
        </p:nvSpPr>
        <p:spPr>
          <a:xfrm>
            <a:off x="4001914" y="3183573"/>
            <a:ext cx="2459979" cy="230832"/>
          </a:xfrm>
          <a:prstGeom prst="rect">
            <a:avLst/>
          </a:prstGeom>
          <a:noFill/>
        </p:spPr>
        <p:txBody>
          <a:bodyPr wrap="square" rtlCol="0">
            <a:spAutoFit/>
          </a:bodyPr>
          <a:lstStyle/>
          <a:p>
            <a:pPr algn="r"/>
            <a:r>
              <a:rPr lang="en-US" sz="900" i="1" dirty="0">
                <a:solidFill>
                  <a:srgbClr val="4A66AC"/>
                </a:solidFill>
              </a:rPr>
              <a:t>Source : JISEA 2016</a:t>
            </a:r>
            <a:endParaRPr lang="en-ZA" sz="900" i="1" dirty="0">
              <a:solidFill>
                <a:srgbClr val="4A66AC"/>
              </a:solidFill>
            </a:endParaRPr>
          </a:p>
        </p:txBody>
      </p:sp>
      <p:sp>
        <p:nvSpPr>
          <p:cNvPr id="62" name="TextBox 61">
            <a:extLst>
              <a:ext uri="{FF2B5EF4-FFF2-40B4-BE49-F238E27FC236}">
                <a16:creationId xmlns:a16="http://schemas.microsoft.com/office/drawing/2014/main" id="{E57E3A89-9389-4BF3-80BB-0896CF91F778}"/>
              </a:ext>
            </a:extLst>
          </p:cNvPr>
          <p:cNvSpPr txBox="1"/>
          <p:nvPr/>
        </p:nvSpPr>
        <p:spPr>
          <a:xfrm>
            <a:off x="6971229" y="908720"/>
            <a:ext cx="4622934" cy="3170099"/>
          </a:xfrm>
          <a:prstGeom prst="rect">
            <a:avLst/>
          </a:prstGeom>
          <a:noFill/>
        </p:spPr>
        <p:txBody>
          <a:bodyPr wrap="square">
            <a:spAutoFit/>
          </a:bodyPr>
          <a:lstStyle/>
          <a:p>
            <a:pPr>
              <a:spcAft>
                <a:spcPts val="1200"/>
              </a:spcAft>
              <a:buClr>
                <a:srgbClr val="4A66AC"/>
              </a:buClr>
              <a:buSzPct val="80000"/>
              <a:defRPr/>
            </a:pPr>
            <a:r>
              <a:rPr lang="en-US" sz="1400" b="1" dirty="0">
                <a:solidFill>
                  <a:srgbClr val="4A66AC"/>
                </a:solidFill>
                <a:latin typeface="Trebuchet MS" panose="020B0603020202020204"/>
              </a:rPr>
              <a:t>Process Heat Sector</a:t>
            </a:r>
          </a:p>
          <a:p>
            <a:pPr marL="342900" marR="0" lvl="0" indent="-342900" algn="l" defTabSz="457200" rtl="0" eaLnBrk="1" fontAlgn="auto" latinLnBrk="0" hangingPunct="1">
              <a:lnSpc>
                <a:spcPct val="100000"/>
              </a:lnSpc>
              <a:spcBef>
                <a:spcPts val="0"/>
              </a:spcBef>
              <a:spcAft>
                <a:spcPts val="1200"/>
              </a:spcAft>
              <a:buClr>
                <a:srgbClr val="4A66AC"/>
              </a:buClr>
              <a:buSzPct val="80000"/>
              <a:buFont typeface="Wingdings 3"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US Industry - 23% of annual emissions</a:t>
            </a:r>
          </a:p>
          <a:p>
            <a:pPr marL="342900" marR="0" lvl="0" indent="-342900" algn="l" defTabSz="457200" rtl="0" eaLnBrk="1" fontAlgn="auto" latinLnBrk="0" hangingPunct="1">
              <a:lnSpc>
                <a:spcPct val="100000"/>
              </a:lnSpc>
              <a:spcBef>
                <a:spcPts val="0"/>
              </a:spcBef>
              <a:spcAft>
                <a:spcPts val="1200"/>
              </a:spcAft>
              <a:buClr>
                <a:srgbClr val="4A66AC"/>
              </a:buClr>
              <a:buSzPct val="80000"/>
              <a:buFont typeface="Wingdings 3" charset="2"/>
              <a:buChar char=""/>
              <a:tabLst/>
              <a:defRPr/>
            </a:pPr>
            <a:r>
              <a:rPr lang="en-US" sz="1400" dirty="0">
                <a:solidFill>
                  <a:prstClr val="black">
                    <a:lumMod val="75000"/>
                    <a:lumOff val="25000"/>
                  </a:prstClr>
                </a:solidFill>
                <a:latin typeface="Trebuchet MS" panose="020B0603020202020204"/>
              </a:rPr>
              <a:t>Mainly direct fossil fuel combustion </a:t>
            </a:r>
          </a:p>
          <a:p>
            <a:pPr marL="342900" marR="0" lvl="0" indent="-342900" algn="l" defTabSz="457200" rtl="0" eaLnBrk="1" fontAlgn="auto" latinLnBrk="0" hangingPunct="1">
              <a:lnSpc>
                <a:spcPct val="100000"/>
              </a:lnSpc>
              <a:spcBef>
                <a:spcPts val="0"/>
              </a:spcBef>
              <a:spcAft>
                <a:spcPts val="1200"/>
              </a:spcAft>
              <a:buClr>
                <a:srgbClr val="4A66AC"/>
              </a:buClr>
              <a:buSzPct val="80000"/>
              <a:buFont typeface="Wingdings 3"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No viable alternatives to Cheap Natural Gas which further delays decarbonization</a:t>
            </a:r>
          </a:p>
          <a:p>
            <a:pPr marL="342900" marR="0" lvl="0" indent="-342900" algn="l" defTabSz="457200" rtl="0" eaLnBrk="1" fontAlgn="auto" latinLnBrk="0" hangingPunct="1">
              <a:lnSpc>
                <a:spcPct val="100000"/>
              </a:lnSpc>
              <a:spcBef>
                <a:spcPts val="0"/>
              </a:spcBef>
              <a:spcAft>
                <a:spcPts val="1200"/>
              </a:spcAft>
              <a:buClr>
                <a:srgbClr val="4A66AC"/>
              </a:buClr>
              <a:buSzPct val="80000"/>
              <a:buFont typeface="Wingdings 3" charset="2"/>
              <a:buChar char=""/>
              <a:tabLst/>
              <a:defRPr/>
            </a:pPr>
            <a:r>
              <a:rPr lang="en-US" sz="1400" dirty="0">
                <a:solidFill>
                  <a:prstClr val="black">
                    <a:lumMod val="75000"/>
                    <a:lumOff val="25000"/>
                  </a:prstClr>
                </a:solidFill>
                <a:latin typeface="Trebuchet MS" panose="020B0603020202020204"/>
              </a:rPr>
              <a:t>GHG reduction efforts largely based on energy efficiency initiative</a:t>
            </a:r>
          </a:p>
          <a:p>
            <a:pPr marL="342900" marR="0" lvl="0" indent="-342900" algn="l" defTabSz="457200" rtl="0" eaLnBrk="1" fontAlgn="auto" latinLnBrk="0" hangingPunct="1">
              <a:lnSpc>
                <a:spcPct val="100000"/>
              </a:lnSpc>
              <a:spcBef>
                <a:spcPts val="0"/>
              </a:spcBef>
              <a:spcAft>
                <a:spcPts val="1200"/>
              </a:spcAft>
              <a:buClr>
                <a:srgbClr val="4A66AC"/>
              </a:buClr>
              <a:buSzPct val="80000"/>
              <a:buFont typeface="Wingdings 3"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market is distributed with varying capacity and heat quality requirements</a:t>
            </a:r>
          </a:p>
          <a:p>
            <a:pPr marL="342900" marR="0" lvl="0" indent="-342900" algn="l" defTabSz="457200" rtl="0" eaLnBrk="1" fontAlgn="auto" latinLnBrk="0" hangingPunct="1">
              <a:lnSpc>
                <a:spcPct val="100000"/>
              </a:lnSpc>
              <a:spcBef>
                <a:spcPts val="0"/>
              </a:spcBef>
              <a:spcAft>
                <a:spcPts val="1200"/>
              </a:spcAft>
              <a:buClr>
                <a:srgbClr val="4A66AC"/>
              </a:buClr>
              <a:buSzPct val="80000"/>
              <a:buFont typeface="Wingdings 3" charset="2"/>
              <a:buChar char=""/>
              <a:tabLst/>
              <a:defRPr/>
            </a:pPr>
            <a:r>
              <a:rPr lang="en-US" sz="1400" dirty="0">
                <a:solidFill>
                  <a:prstClr val="black">
                    <a:lumMod val="75000"/>
                    <a:lumOff val="25000"/>
                  </a:prstClr>
                </a:solidFill>
                <a:latin typeface="Trebuchet MS" panose="020B0603020202020204"/>
              </a:rPr>
              <a:t>Market size in excess of 400 GW Thermal</a:t>
            </a:r>
            <a:endParaRPr kumimoji="0" lang="en-US" sz="1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grpSp>
        <p:nvGrpSpPr>
          <p:cNvPr id="55" name="Group 54">
            <a:extLst>
              <a:ext uri="{FF2B5EF4-FFF2-40B4-BE49-F238E27FC236}">
                <a16:creationId xmlns:a16="http://schemas.microsoft.com/office/drawing/2014/main" id="{1688295E-B0AB-49BF-A07F-CE75EF7BD5EB}"/>
              </a:ext>
            </a:extLst>
          </p:cNvPr>
          <p:cNvGrpSpPr/>
          <p:nvPr/>
        </p:nvGrpSpPr>
        <p:grpSpPr>
          <a:xfrm>
            <a:off x="1199456" y="3633673"/>
            <a:ext cx="4176464" cy="2963679"/>
            <a:chOff x="3666684" y="4004711"/>
            <a:chExt cx="4176464" cy="2963679"/>
          </a:xfrm>
        </p:grpSpPr>
        <p:sp>
          <p:nvSpPr>
            <p:cNvPr id="50" name="Rectangle 49">
              <a:extLst>
                <a:ext uri="{FF2B5EF4-FFF2-40B4-BE49-F238E27FC236}">
                  <a16:creationId xmlns:a16="http://schemas.microsoft.com/office/drawing/2014/main" id="{6C342320-A9A4-4CDE-A772-56AA9E293B40}"/>
                </a:ext>
              </a:extLst>
            </p:cNvPr>
            <p:cNvSpPr/>
            <p:nvPr/>
          </p:nvSpPr>
          <p:spPr>
            <a:xfrm>
              <a:off x="4584495" y="5132994"/>
              <a:ext cx="3096344" cy="701674"/>
            </a:xfrm>
            <a:prstGeom prst="rect">
              <a:avLst/>
            </a:prstGeom>
            <a:solidFill>
              <a:srgbClr val="FFC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63" name="Chart 62">
              <a:extLst>
                <a:ext uri="{FF2B5EF4-FFF2-40B4-BE49-F238E27FC236}">
                  <a16:creationId xmlns:a16="http://schemas.microsoft.com/office/drawing/2014/main" id="{5FBD5D01-C455-490F-B4FB-0277145B832F}"/>
                </a:ext>
              </a:extLst>
            </p:cNvPr>
            <p:cNvGraphicFramePr>
              <a:graphicFrameLocks/>
            </p:cNvGraphicFramePr>
            <p:nvPr>
              <p:custDataLst>
                <p:tags r:id="rId2"/>
              </p:custDataLst>
              <p:extLst>
                <p:ext uri="{D42A27DB-BD31-4B8C-83A1-F6EECF244321}">
                  <p14:modId xmlns:p14="http://schemas.microsoft.com/office/powerpoint/2010/main" val="1845475209"/>
                </p:ext>
              </p:extLst>
            </p:nvPr>
          </p:nvGraphicFramePr>
          <p:xfrm>
            <a:off x="3666684" y="4004711"/>
            <a:ext cx="4176464" cy="2963679"/>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322E1337-2D22-4686-9AFF-A91A366ABACB}"/>
                </a:ext>
              </a:extLst>
            </p:cNvPr>
            <p:cNvSpPr txBox="1"/>
            <p:nvPr/>
          </p:nvSpPr>
          <p:spPr>
            <a:xfrm>
              <a:off x="6177818" y="5646451"/>
              <a:ext cx="1584176" cy="230832"/>
            </a:xfrm>
            <a:prstGeom prst="rect">
              <a:avLst/>
            </a:prstGeom>
            <a:noFill/>
          </p:spPr>
          <p:txBody>
            <a:bodyPr wrap="square" rtlCol="0">
              <a:spAutoFit/>
            </a:bodyPr>
            <a:lstStyle/>
            <a:p>
              <a:r>
                <a:rPr lang="en-US" sz="900" dirty="0">
                  <a:solidFill>
                    <a:srgbClr val="4A66AC"/>
                  </a:solidFill>
                </a:rPr>
                <a:t>MMR™ Operating Envelope</a:t>
              </a:r>
              <a:endParaRPr lang="en-ZA" sz="900" dirty="0">
                <a:solidFill>
                  <a:srgbClr val="4A66AC"/>
                </a:solidFill>
              </a:endParaRPr>
            </a:p>
          </p:txBody>
        </p:sp>
      </p:grpSp>
      <p:graphicFrame>
        <p:nvGraphicFramePr>
          <p:cNvPr id="85" name="Chart 84">
            <a:extLst>
              <a:ext uri="{FF2B5EF4-FFF2-40B4-BE49-F238E27FC236}">
                <a16:creationId xmlns:a16="http://schemas.microsoft.com/office/drawing/2014/main" id="{BF1816EE-23E4-4EF2-AD05-352D12562F0F}"/>
              </a:ext>
            </a:extLst>
          </p:cNvPr>
          <p:cNvGraphicFramePr>
            <a:graphicFrameLocks/>
          </p:cNvGraphicFramePr>
          <p:nvPr>
            <p:custDataLst>
              <p:tags r:id="rId1"/>
            </p:custDataLst>
            <p:extLst>
              <p:ext uri="{D42A27DB-BD31-4B8C-83A1-F6EECF244321}">
                <p14:modId xmlns:p14="http://schemas.microsoft.com/office/powerpoint/2010/main" val="1752307467"/>
              </p:ext>
            </p:extLst>
          </p:nvPr>
        </p:nvGraphicFramePr>
        <p:xfrm>
          <a:off x="2855640" y="1067405"/>
          <a:ext cx="3705583" cy="2599013"/>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a:extLst>
              <a:ext uri="{FF2B5EF4-FFF2-40B4-BE49-F238E27FC236}">
                <a16:creationId xmlns:a16="http://schemas.microsoft.com/office/drawing/2014/main" id="{03CD37D6-6772-48BE-B78E-860B52906143}"/>
              </a:ext>
            </a:extLst>
          </p:cNvPr>
          <p:cNvSpPr txBox="1"/>
          <p:nvPr/>
        </p:nvSpPr>
        <p:spPr>
          <a:xfrm>
            <a:off x="3064530" y="6369570"/>
            <a:ext cx="2459979" cy="230832"/>
          </a:xfrm>
          <a:prstGeom prst="rect">
            <a:avLst/>
          </a:prstGeom>
          <a:noFill/>
        </p:spPr>
        <p:txBody>
          <a:bodyPr wrap="square" rtlCol="0">
            <a:spAutoFit/>
          </a:bodyPr>
          <a:lstStyle/>
          <a:p>
            <a:pPr algn="ctr"/>
            <a:r>
              <a:rPr lang="en-US" sz="900" i="1" dirty="0">
                <a:solidFill>
                  <a:srgbClr val="4A66AC"/>
                </a:solidFill>
              </a:rPr>
              <a:t>Source: Based on EPA 2018 Data</a:t>
            </a:r>
            <a:endParaRPr lang="en-ZA" sz="900" i="1" dirty="0">
              <a:solidFill>
                <a:srgbClr val="4A66AC"/>
              </a:solidFill>
            </a:endParaRPr>
          </a:p>
        </p:txBody>
      </p:sp>
      <p:sp>
        <p:nvSpPr>
          <p:cNvPr id="15" name="TextBox 14">
            <a:extLst>
              <a:ext uri="{FF2B5EF4-FFF2-40B4-BE49-F238E27FC236}">
                <a16:creationId xmlns:a16="http://schemas.microsoft.com/office/drawing/2014/main" id="{D91C0846-1997-4BA7-A775-4360DE66C287}"/>
              </a:ext>
            </a:extLst>
          </p:cNvPr>
          <p:cNvSpPr txBox="1"/>
          <p:nvPr/>
        </p:nvSpPr>
        <p:spPr>
          <a:xfrm>
            <a:off x="6998952" y="4293096"/>
            <a:ext cx="4209616" cy="2062103"/>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1200"/>
              </a:spcAft>
              <a:buClr>
                <a:srgbClr val="4A66AC"/>
              </a:buClr>
              <a:buSzPct val="80000"/>
              <a:tabLst/>
              <a:defRPr/>
            </a:pPr>
            <a:r>
              <a:rPr lang="en-US" sz="1400" b="1" dirty="0">
                <a:solidFill>
                  <a:srgbClr val="4A66AC"/>
                </a:solidFill>
                <a:latin typeface="Trebuchet MS" panose="020B0603020202020204"/>
              </a:rPr>
              <a:t>MMR™ Process Heat Applications</a:t>
            </a:r>
          </a:p>
          <a:p>
            <a:pPr marL="342900" indent="-342900">
              <a:spcAft>
                <a:spcPts val="1200"/>
              </a:spcAft>
              <a:buClr>
                <a:srgbClr val="4A66AC"/>
              </a:buClr>
              <a:buSzPct val="80000"/>
              <a:buFont typeface="Wingdings 3" charset="2"/>
              <a:buChar char=""/>
              <a:defRPr/>
            </a:pPr>
            <a:r>
              <a:rPr lang="en-US" sz="1400" dirty="0">
                <a:solidFill>
                  <a:prstClr val="black">
                    <a:lumMod val="75000"/>
                    <a:lumOff val="25000"/>
                  </a:prstClr>
                </a:solidFill>
                <a:latin typeface="Trebuchet MS" panose="020B0603020202020204"/>
              </a:rPr>
              <a:t>CHP for various industrial and mining operations</a:t>
            </a:r>
          </a:p>
          <a:p>
            <a:pPr marL="342900" indent="-342900">
              <a:spcAft>
                <a:spcPts val="1200"/>
              </a:spcAft>
              <a:buClr>
                <a:srgbClr val="4A66AC"/>
              </a:buClr>
              <a:buSzPct val="80000"/>
              <a:buFont typeface="Wingdings 3" charset="2"/>
              <a:buChar char=""/>
              <a:defRPr/>
            </a:pPr>
            <a:r>
              <a:rPr lang="en-US" sz="1400" dirty="0">
                <a:solidFill>
                  <a:prstClr val="black">
                    <a:lumMod val="75000"/>
                    <a:lumOff val="25000"/>
                  </a:prstClr>
                </a:solidFill>
                <a:latin typeface="Trebuchet MS" panose="020B0603020202020204"/>
              </a:rPr>
              <a:t>Direct process heat – high quality steam applications</a:t>
            </a:r>
          </a:p>
          <a:p>
            <a:pPr marL="342900" indent="-342900">
              <a:spcAft>
                <a:spcPts val="1200"/>
              </a:spcAft>
              <a:buClr>
                <a:srgbClr val="4A66AC"/>
              </a:buClr>
              <a:buSzPct val="80000"/>
              <a:buFont typeface="Wingdings 3" charset="2"/>
              <a:buChar char=""/>
              <a:defRPr/>
            </a:pPr>
            <a:r>
              <a:rPr lang="en-US" sz="1400" dirty="0">
                <a:solidFill>
                  <a:prstClr val="black">
                    <a:lumMod val="75000"/>
                    <a:lumOff val="25000"/>
                  </a:prstClr>
                </a:solidFill>
                <a:latin typeface="Trebuchet MS" panose="020B0603020202020204"/>
              </a:rPr>
              <a:t>Decentralized heat generation to meet client specific demands</a:t>
            </a:r>
          </a:p>
        </p:txBody>
      </p:sp>
    </p:spTree>
    <p:extLst>
      <p:ext uri="{BB962C8B-B14F-4D97-AF65-F5344CB8AC3E}">
        <p14:creationId xmlns:p14="http://schemas.microsoft.com/office/powerpoint/2010/main" val="76919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5837C5-E7A7-4DA3-90B2-75EF5A162C01}"/>
              </a:ext>
            </a:extLst>
          </p:cNvPr>
          <p:cNvSpPr/>
          <p:nvPr/>
        </p:nvSpPr>
        <p:spPr>
          <a:xfrm flipH="1">
            <a:off x="7248128" y="1132839"/>
            <a:ext cx="4590686" cy="5464514"/>
          </a:xfrm>
          <a:prstGeom prst="rect">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Content Placeholder 1">
            <a:extLst>
              <a:ext uri="{FF2B5EF4-FFF2-40B4-BE49-F238E27FC236}">
                <a16:creationId xmlns:a16="http://schemas.microsoft.com/office/drawing/2014/main" id="{EBBFCE71-4948-4C0D-8047-F5CB62776353}"/>
              </a:ext>
            </a:extLst>
          </p:cNvPr>
          <p:cNvSpPr>
            <a:spLocks noGrp="1"/>
          </p:cNvSpPr>
          <p:nvPr>
            <p:ph idx="1"/>
          </p:nvPr>
        </p:nvSpPr>
        <p:spPr>
          <a:xfrm>
            <a:off x="479376" y="1132838"/>
            <a:ext cx="6624736" cy="5176482"/>
          </a:xfrm>
        </p:spPr>
        <p:txBody>
          <a:bodyPr>
            <a:normAutofit fontScale="92500" lnSpcReduction="20000"/>
          </a:bodyPr>
          <a:lstStyle/>
          <a:p>
            <a:pPr marL="0" indent="0">
              <a:buNone/>
            </a:pPr>
            <a:r>
              <a:rPr lang="en-US" b="1" dirty="0"/>
              <a:t>Strategic Enablers </a:t>
            </a:r>
          </a:p>
          <a:p>
            <a:r>
              <a:rPr lang="en-US" dirty="0"/>
              <a:t>High Temperature Molten Salt suitable for several applications</a:t>
            </a:r>
          </a:p>
          <a:p>
            <a:r>
              <a:rPr lang="en-US" dirty="0"/>
              <a:t>10~20year operation with no refueling</a:t>
            </a:r>
          </a:p>
          <a:p>
            <a:r>
              <a:rPr lang="en-US" dirty="0"/>
              <a:t>Small size and modular deployment allows for deployment in distributed process heat market</a:t>
            </a:r>
          </a:p>
          <a:p>
            <a:r>
              <a:rPr lang="en-US" dirty="0"/>
              <a:t>Nuclear Plant based on standardized design – reducing licensing risks</a:t>
            </a:r>
          </a:p>
          <a:p>
            <a:r>
              <a:rPr lang="en-US" dirty="0"/>
              <a:t>Process Heat equipment and plant will be non-nuclear (standard industrial equipment and QA systems)</a:t>
            </a:r>
          </a:p>
          <a:p>
            <a:r>
              <a:rPr lang="en-US" dirty="0"/>
              <a:t>GFP believes that the decoupling of the nuclear plant will lower barriers to industry adoption of the MMR™</a:t>
            </a:r>
          </a:p>
          <a:p>
            <a:pPr marL="0" indent="0">
              <a:buNone/>
            </a:pPr>
            <a:r>
              <a:rPr lang="en-US" b="1" dirty="0"/>
              <a:t>Limitations of the MMR™ </a:t>
            </a:r>
          </a:p>
          <a:p>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Molten Salt</a:t>
            </a:r>
            <a:r>
              <a:rPr lang="en-US" sz="1800" dirty="0">
                <a:solidFill>
                  <a:prstClr val="black">
                    <a:lumMod val="75000"/>
                    <a:lumOff val="25000"/>
                  </a:prstClr>
                </a:solidFill>
                <a:latin typeface="Trebuchet MS" panose="020B0603020202020204"/>
              </a:rPr>
              <a:t> and Reactor Operating Temperature will limit the ability for MMR™ to fully address high temperature process heat market</a:t>
            </a:r>
          </a:p>
          <a:p>
            <a:r>
              <a:rPr lang="en-US" dirty="0">
                <a:solidFill>
                  <a:prstClr val="black">
                    <a:lumMod val="75000"/>
                    <a:lumOff val="25000"/>
                  </a:prstClr>
                </a:solidFill>
                <a:latin typeface="Trebuchet MS" panose="020B0603020202020204"/>
              </a:rPr>
              <a:t>Low Cost of Fossil Fuel – Particularly Natural Gas makes economic competitiveness challenging, future carbon taxation may accelerate change</a:t>
            </a:r>
            <a:endParaRPr lang="en-US" dirty="0"/>
          </a:p>
          <a:p>
            <a:endParaRPr lang="en-ZA" dirty="0"/>
          </a:p>
        </p:txBody>
      </p:sp>
      <p:sp>
        <p:nvSpPr>
          <p:cNvPr id="3" name="Title 2">
            <a:extLst>
              <a:ext uri="{FF2B5EF4-FFF2-40B4-BE49-F238E27FC236}">
                <a16:creationId xmlns:a16="http://schemas.microsoft.com/office/drawing/2014/main" id="{86844760-A2A6-4F00-A046-1AEAA0C70D10}"/>
              </a:ext>
            </a:extLst>
          </p:cNvPr>
          <p:cNvSpPr>
            <a:spLocks noGrp="1"/>
          </p:cNvSpPr>
          <p:nvPr>
            <p:ph type="title"/>
          </p:nvPr>
        </p:nvSpPr>
        <p:spPr/>
        <p:txBody>
          <a:bodyPr>
            <a:normAutofit/>
          </a:bodyPr>
          <a:lstStyle/>
          <a:p>
            <a:r>
              <a:rPr lang="en-US" dirty="0"/>
              <a:t>MMR™ Process Heat Applications</a:t>
            </a:r>
            <a:endParaRPr lang="en-ZA" dirty="0"/>
          </a:p>
        </p:txBody>
      </p:sp>
      <p:sp>
        <p:nvSpPr>
          <p:cNvPr id="11" name="Content Placeholder 1">
            <a:extLst>
              <a:ext uri="{FF2B5EF4-FFF2-40B4-BE49-F238E27FC236}">
                <a16:creationId xmlns:a16="http://schemas.microsoft.com/office/drawing/2014/main" id="{0F416651-0009-43CE-BC2C-652D657D206B}"/>
              </a:ext>
            </a:extLst>
          </p:cNvPr>
          <p:cNvSpPr txBox="1">
            <a:spLocks/>
          </p:cNvSpPr>
          <p:nvPr/>
        </p:nvSpPr>
        <p:spPr>
          <a:xfrm flipH="1">
            <a:off x="7248128" y="1150673"/>
            <a:ext cx="4680520" cy="546451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dirty="0"/>
              <a:t>Modular approach enables deployment in a variety of settings:</a:t>
            </a:r>
          </a:p>
          <a:p>
            <a:pPr marL="0" indent="0">
              <a:buFont typeface="Wingdings 3" charset="2"/>
              <a:buNone/>
            </a:pPr>
            <a:r>
              <a:rPr lang="en-US" sz="1200" b="1" dirty="0"/>
              <a:t>Small Industrial Natural Gas User (30-60 MW thermal) (2 to 4 units)</a:t>
            </a:r>
          </a:p>
          <a:p>
            <a:pPr marL="0" indent="0">
              <a:buFont typeface="Wingdings 3" charset="2"/>
              <a:buNone/>
            </a:pPr>
            <a:endParaRPr lang="en-US" sz="1200" b="1" dirty="0"/>
          </a:p>
          <a:p>
            <a:pPr marL="0" indent="0">
              <a:buFont typeface="Wingdings 3" charset="2"/>
              <a:buNone/>
            </a:pPr>
            <a:endParaRPr lang="en-US" b="1" dirty="0"/>
          </a:p>
          <a:p>
            <a:pPr marL="0" indent="0">
              <a:buFont typeface="Wingdings 3" charset="2"/>
              <a:buNone/>
            </a:pPr>
            <a:endParaRPr lang="en-US" b="1" dirty="0"/>
          </a:p>
          <a:p>
            <a:pPr marL="0" indent="0">
              <a:buFont typeface="Wingdings 3" charset="2"/>
              <a:buNone/>
            </a:pPr>
            <a:r>
              <a:rPr lang="en-US" b="1" dirty="0"/>
              <a:t> </a:t>
            </a:r>
          </a:p>
          <a:p>
            <a:pPr marL="0" indent="0">
              <a:buNone/>
            </a:pPr>
            <a:endParaRPr lang="en-US" sz="1400" b="1" dirty="0"/>
          </a:p>
          <a:p>
            <a:pPr marL="0" indent="0">
              <a:buNone/>
            </a:pPr>
            <a:r>
              <a:rPr lang="en-US" sz="1200" b="1" dirty="0"/>
              <a:t>Large Industry – Refinery (100-300 MW thermal) (10 units and higher)</a:t>
            </a:r>
          </a:p>
          <a:p>
            <a:pPr marL="0" indent="0">
              <a:buNone/>
            </a:pPr>
            <a:endParaRPr lang="en-US" dirty="0">
              <a:solidFill>
                <a:prstClr val="black">
                  <a:lumMod val="75000"/>
                  <a:lumOff val="25000"/>
                </a:prstClr>
              </a:solidFill>
              <a:latin typeface="Trebuchet MS" panose="020B0603020202020204"/>
            </a:endParaRPr>
          </a:p>
          <a:p>
            <a:pPr marL="0" indent="0">
              <a:buNone/>
            </a:pPr>
            <a:endParaRPr lang="en-US" dirty="0">
              <a:solidFill>
                <a:prstClr val="black">
                  <a:lumMod val="75000"/>
                  <a:lumOff val="25000"/>
                </a:prstClr>
              </a:solidFill>
              <a:latin typeface="Trebuchet MS" panose="020B0603020202020204"/>
            </a:endParaRPr>
          </a:p>
          <a:p>
            <a:pPr marL="0" indent="0">
              <a:buNone/>
            </a:pPr>
            <a:endParaRPr lang="en-US" dirty="0">
              <a:solidFill>
                <a:prstClr val="black">
                  <a:lumMod val="75000"/>
                  <a:lumOff val="25000"/>
                </a:prstClr>
              </a:solidFill>
              <a:latin typeface="Trebuchet MS" panose="020B0603020202020204"/>
            </a:endParaRPr>
          </a:p>
          <a:p>
            <a:pPr marL="0" indent="0">
              <a:buNone/>
            </a:pPr>
            <a:endParaRPr lang="en-US" dirty="0">
              <a:solidFill>
                <a:prstClr val="black">
                  <a:lumMod val="75000"/>
                  <a:lumOff val="25000"/>
                </a:prstClr>
              </a:solidFill>
              <a:latin typeface="Trebuchet MS" panose="020B0603020202020204"/>
            </a:endParaRPr>
          </a:p>
          <a:p>
            <a:pPr marL="0" indent="0">
              <a:buNone/>
            </a:pPr>
            <a:endParaRPr lang="en-US" dirty="0">
              <a:solidFill>
                <a:prstClr val="black">
                  <a:lumMod val="75000"/>
                  <a:lumOff val="25000"/>
                </a:prstClr>
              </a:solidFill>
              <a:latin typeface="Trebuchet MS" panose="020B0603020202020204"/>
            </a:endParaRPr>
          </a:p>
        </p:txBody>
      </p:sp>
      <p:pic>
        <p:nvPicPr>
          <p:cNvPr id="4" name="Picture 3">
            <a:extLst>
              <a:ext uri="{FF2B5EF4-FFF2-40B4-BE49-F238E27FC236}">
                <a16:creationId xmlns:a16="http://schemas.microsoft.com/office/drawing/2014/main" id="{01A8D902-FCB5-4C6B-9498-D461E452331F}"/>
              </a:ext>
            </a:extLst>
          </p:cNvPr>
          <p:cNvPicPr>
            <a:picLocks noChangeAspect="1"/>
          </p:cNvPicPr>
          <p:nvPr/>
        </p:nvPicPr>
        <p:blipFill>
          <a:blip r:embed="rId2"/>
          <a:stretch>
            <a:fillRect/>
          </a:stretch>
        </p:blipFill>
        <p:spPr>
          <a:xfrm>
            <a:off x="7896200" y="2291170"/>
            <a:ext cx="3180973" cy="1820417"/>
          </a:xfrm>
          <a:prstGeom prst="rect">
            <a:avLst/>
          </a:prstGeom>
        </p:spPr>
      </p:pic>
      <p:pic>
        <p:nvPicPr>
          <p:cNvPr id="12" name="Picture 11">
            <a:extLst>
              <a:ext uri="{FF2B5EF4-FFF2-40B4-BE49-F238E27FC236}">
                <a16:creationId xmlns:a16="http://schemas.microsoft.com/office/drawing/2014/main" id="{8091E547-B2A9-4641-B01E-AC8B67623646}"/>
              </a:ext>
            </a:extLst>
          </p:cNvPr>
          <p:cNvPicPr>
            <a:picLocks noChangeAspect="1"/>
          </p:cNvPicPr>
          <p:nvPr/>
        </p:nvPicPr>
        <p:blipFill>
          <a:blip r:embed="rId3"/>
          <a:stretch>
            <a:fillRect/>
          </a:stretch>
        </p:blipFill>
        <p:spPr>
          <a:xfrm>
            <a:off x="7894004" y="4725144"/>
            <a:ext cx="3211456" cy="1678031"/>
          </a:xfrm>
          <a:prstGeom prst="rect">
            <a:avLst/>
          </a:prstGeom>
        </p:spPr>
      </p:pic>
    </p:spTree>
    <p:extLst>
      <p:ext uri="{BB962C8B-B14F-4D97-AF65-F5344CB8AC3E}">
        <p14:creationId xmlns:p14="http://schemas.microsoft.com/office/powerpoint/2010/main" val="134625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08813" y="437318"/>
            <a:ext cx="9677398" cy="8380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600" b="1" i="0" u="none" strike="noStrike" kern="1200" cap="none" spc="0" normalizeH="0" baseline="0" noProof="0" dirty="0">
                <a:ln>
                  <a:noFill/>
                </a:ln>
                <a:solidFill>
                  <a:prstClr val="white"/>
                </a:solidFill>
                <a:effectLst/>
                <a:uLnTx/>
                <a:uFillTx/>
                <a:latin typeface="Yu Gothic"/>
                <a:ea typeface="Yu Gothic"/>
                <a:cs typeface="Arial"/>
              </a:rPr>
              <a:t>Timeline- For Planning Purposes </a:t>
            </a:r>
          </a:p>
        </p:txBody>
      </p:sp>
      <p:pic>
        <p:nvPicPr>
          <p:cNvPr id="3" name="Picture 2" descr="Timeline&#10;&#10;Description automatically generated">
            <a:extLst>
              <a:ext uri="{FF2B5EF4-FFF2-40B4-BE49-F238E27FC236}">
                <a16:creationId xmlns:a16="http://schemas.microsoft.com/office/drawing/2014/main" id="{B6FCA288-E103-4442-9950-71A3FA3FD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963"/>
          <a:stretch/>
        </p:blipFill>
        <p:spPr>
          <a:xfrm>
            <a:off x="0" y="1275346"/>
            <a:ext cx="12192000" cy="5582654"/>
          </a:xfrm>
          <a:prstGeom prst="rect">
            <a:avLst/>
          </a:prstGeom>
        </p:spPr>
      </p:pic>
    </p:spTree>
    <p:extLst>
      <p:ext uri="{BB962C8B-B14F-4D97-AF65-F5344CB8AC3E}">
        <p14:creationId xmlns:p14="http://schemas.microsoft.com/office/powerpoint/2010/main" val="1228930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308813" y="437318"/>
            <a:ext cx="9677398" cy="8380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6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Arial"/>
              </a:rPr>
              <a:t>How to get involved</a:t>
            </a:r>
          </a:p>
        </p:txBody>
      </p:sp>
      <p:sp>
        <p:nvSpPr>
          <p:cNvPr id="12" name="TextBox 11">
            <a:extLst>
              <a:ext uri="{FF2B5EF4-FFF2-40B4-BE49-F238E27FC236}">
                <a16:creationId xmlns:a16="http://schemas.microsoft.com/office/drawing/2014/main" id="{95B317F5-37CE-4A16-822A-8C3E5370FB1E}"/>
              </a:ext>
            </a:extLst>
          </p:cNvPr>
          <p:cNvSpPr txBox="1"/>
          <p:nvPr/>
        </p:nvSpPr>
        <p:spPr>
          <a:xfrm>
            <a:off x="3047999" y="2033776"/>
            <a:ext cx="76581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Please fill out the comment form online or submit by email</a:t>
            </a:r>
            <a:endParaRPr kumimoji="0" lang="en-CA" sz="20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endParaRPr>
          </a:p>
        </p:txBody>
      </p:sp>
      <p:sp>
        <p:nvSpPr>
          <p:cNvPr id="17" name="TextBox 16">
            <a:extLst>
              <a:ext uri="{FF2B5EF4-FFF2-40B4-BE49-F238E27FC236}">
                <a16:creationId xmlns:a16="http://schemas.microsoft.com/office/drawing/2014/main" id="{56ECD56A-5AB4-4ABF-9569-97F300272225}"/>
              </a:ext>
            </a:extLst>
          </p:cNvPr>
          <p:cNvSpPr txBox="1"/>
          <p:nvPr/>
        </p:nvSpPr>
        <p:spPr>
          <a:xfrm>
            <a:off x="3047999" y="4490561"/>
            <a:ext cx="69532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rPr>
              <a:t>We would appreciate your comments by March 10, 2021</a:t>
            </a:r>
            <a:endParaRPr kumimoji="0" lang="en-CA" sz="2000" b="1" i="0" u="none" strike="noStrike" kern="1200" cap="none" spc="0" normalizeH="0" baseline="0" noProof="0">
              <a:ln>
                <a:noFill/>
              </a:ln>
              <a:solidFill>
                <a:prstClr val="white"/>
              </a:solidFill>
              <a:effectLst/>
              <a:uLnTx/>
              <a:uFillTx/>
              <a:latin typeface="Yu Gothic" panose="020B0400000000000000" pitchFamily="34" charset="-128"/>
              <a:ea typeface="Yu Gothic" panose="020B0400000000000000" pitchFamily="34" charset="-128"/>
              <a:cs typeface="+mn-cs"/>
            </a:endParaRPr>
          </a:p>
        </p:txBody>
      </p:sp>
      <p:pic>
        <p:nvPicPr>
          <p:cNvPr id="25" name="Graphic 24" descr="Megaphone outline">
            <a:extLst>
              <a:ext uri="{FF2B5EF4-FFF2-40B4-BE49-F238E27FC236}">
                <a16:creationId xmlns:a16="http://schemas.microsoft.com/office/drawing/2014/main" id="{4F120903-A45E-4956-BE99-ACAEBE26B7F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33476" y="4385767"/>
            <a:ext cx="675572" cy="675572"/>
          </a:xfrm>
          <a:prstGeom prst="rect">
            <a:avLst/>
          </a:prstGeom>
        </p:spPr>
      </p:pic>
      <p:sp>
        <p:nvSpPr>
          <p:cNvPr id="26" name="Content Placeholder 2">
            <a:extLst>
              <a:ext uri="{FF2B5EF4-FFF2-40B4-BE49-F238E27FC236}">
                <a16:creationId xmlns:a16="http://schemas.microsoft.com/office/drawing/2014/main" id="{114BFFEA-0CBB-498D-8792-C15525620F63}"/>
              </a:ext>
            </a:extLst>
          </p:cNvPr>
          <p:cNvSpPr txBox="1">
            <a:spLocks/>
          </p:cNvSpPr>
          <p:nvPr/>
        </p:nvSpPr>
        <p:spPr>
          <a:xfrm>
            <a:off x="365283" y="1939938"/>
            <a:ext cx="11468628" cy="1278741"/>
          </a:xfrm>
          <a:prstGeom prst="rect">
            <a:avLst/>
          </a:prstGeom>
          <a:ln>
            <a:solidFill>
              <a:schemeClr val="tx1"/>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200"/>
              </a:spcBef>
              <a:spcAft>
                <a:spcPts val="0"/>
              </a:spcAft>
              <a:buClr>
                <a:srgbClr val="5B9BD5">
                  <a:lumMod val="60000"/>
                  <a:lumOff val="40000"/>
                </a:srgbClr>
              </a:buClr>
              <a:buSzPct val="75000"/>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Yu Gothic"/>
                <a:ea typeface="Yu Gothic"/>
                <a:cs typeface="Arial"/>
              </a:rPr>
              <a:t>Website: </a:t>
            </a:r>
            <a:r>
              <a:rPr kumimoji="0" lang="en-US" sz="2400" b="0" i="0" u="none" strike="noStrike" kern="1200" cap="none" spc="0" normalizeH="0" baseline="0" noProof="0">
                <a:ln>
                  <a:noFill/>
                </a:ln>
                <a:solidFill>
                  <a:prstClr val="black"/>
                </a:solidFill>
                <a:effectLst/>
                <a:uLnTx/>
                <a:uFillTx/>
                <a:latin typeface="Yu Gothic"/>
                <a:ea typeface="Yu Gothic"/>
                <a:cs typeface="Arial"/>
                <a:hlinkClick r:id="rId5"/>
              </a:rPr>
              <a:t>www.globalfirstpower.com</a:t>
            </a:r>
            <a:r>
              <a:rPr kumimoji="0" lang="en-US" sz="2400" b="0" i="0" u="none" strike="noStrike" kern="1200" cap="none" spc="0" normalizeH="0" baseline="0" noProof="0">
                <a:ln>
                  <a:noFill/>
                </a:ln>
                <a:solidFill>
                  <a:prstClr val="black"/>
                </a:solidFill>
                <a:effectLst/>
                <a:uLnTx/>
                <a:uFillTx/>
                <a:latin typeface="Yu Gothic"/>
                <a:ea typeface="Yu Gothic"/>
                <a:cs typeface="Arial"/>
              </a:rPr>
              <a:t>		</a:t>
            </a:r>
            <a:r>
              <a:rPr kumimoji="0" lang="en-US" sz="2400" b="1" i="0" u="none" strike="noStrike" kern="1200" cap="none" spc="0" normalizeH="0" baseline="0" noProof="0">
                <a:ln>
                  <a:noFill/>
                </a:ln>
                <a:solidFill>
                  <a:prstClr val="black"/>
                </a:solidFill>
                <a:effectLst/>
                <a:uLnTx/>
                <a:uFillTx/>
                <a:latin typeface="Yu Gothic"/>
                <a:ea typeface="Yu Gothic"/>
                <a:cs typeface="Arial"/>
              </a:rPr>
              <a:t>Email:</a:t>
            </a:r>
            <a:r>
              <a:rPr kumimoji="0" lang="en-US" sz="2400" b="0" i="0" u="none" strike="noStrike" kern="1200" cap="none" spc="0" normalizeH="0" baseline="0" noProof="0">
                <a:ln>
                  <a:noFill/>
                </a:ln>
                <a:solidFill>
                  <a:prstClr val="black"/>
                </a:solidFill>
                <a:effectLst/>
                <a:uLnTx/>
                <a:uFillTx/>
                <a:latin typeface="Yu Gothic"/>
                <a:ea typeface="Yu Gothic"/>
                <a:cs typeface="Arial"/>
              </a:rPr>
              <a:t> </a:t>
            </a:r>
            <a:r>
              <a:rPr kumimoji="0" lang="en-US" sz="2400" b="0" i="0" u="none" strike="noStrike" kern="1200" cap="none" spc="0" normalizeH="0" baseline="0" noProof="0">
                <a:ln>
                  <a:noFill/>
                </a:ln>
                <a:solidFill>
                  <a:prstClr val="black"/>
                </a:solidFill>
                <a:effectLst/>
                <a:uLnTx/>
                <a:uFillTx/>
                <a:latin typeface="Yu Gothic"/>
                <a:ea typeface="Yu Gothic"/>
                <a:cs typeface="Arial"/>
                <a:hlinkClick r:id="rId6"/>
              </a:rPr>
              <a:t>info@globalfirstpower.com</a:t>
            </a:r>
            <a:r>
              <a:rPr kumimoji="0" lang="en-US" sz="2400" b="0" i="0" u="none" strike="noStrike" kern="1200" cap="none" spc="0" normalizeH="0" baseline="0" noProof="0">
                <a:ln>
                  <a:noFill/>
                </a:ln>
                <a:solidFill>
                  <a:prstClr val="black"/>
                </a:solidFill>
                <a:effectLst/>
                <a:uLnTx/>
                <a:uFillTx/>
                <a:latin typeface="Yu Gothic"/>
                <a:ea typeface="Yu Gothic"/>
                <a:cs typeface="Arial"/>
              </a:rPr>
              <a:t> </a:t>
            </a:r>
          </a:p>
          <a:p>
            <a:pPr marL="0" marR="0" lvl="0" indent="0" algn="l" defTabSz="914400" rtl="0" eaLnBrk="1" fontAlgn="auto" latinLnBrk="0" hangingPunct="1">
              <a:lnSpc>
                <a:spcPct val="120000"/>
              </a:lnSpc>
              <a:spcBef>
                <a:spcPts val="1200"/>
              </a:spcBef>
              <a:spcAft>
                <a:spcPts val="0"/>
              </a:spcAft>
              <a:buClr>
                <a:srgbClr val="5B9BD5">
                  <a:lumMod val="60000"/>
                  <a:lumOff val="40000"/>
                </a:srgbClr>
              </a:buClr>
              <a:buSzPct val="75000"/>
              <a:buFont typeface="Arial" panose="020B0604020202020204" pitchFamily="34" charset="0"/>
              <a:buNone/>
              <a:tabLst/>
              <a:defRPr/>
            </a:pPr>
            <a:r>
              <a:rPr kumimoji="0" lang="en-US" sz="2400" b="1" i="0" u="none" strike="noStrike" kern="1200" cap="none" spc="0" normalizeH="0" baseline="0" noProof="0">
                <a:ln>
                  <a:noFill/>
                </a:ln>
                <a:solidFill>
                  <a:prstClr val="black"/>
                </a:solidFill>
                <a:effectLst/>
                <a:uLnTx/>
                <a:uFillTx/>
                <a:latin typeface="Yu Gothic"/>
                <a:ea typeface="Yu Gothic"/>
                <a:cs typeface="Arial"/>
              </a:rPr>
              <a:t>Phone:</a:t>
            </a:r>
            <a:r>
              <a:rPr kumimoji="0" lang="en-US" sz="2400" b="0" i="0" u="none" strike="noStrike" kern="1200" cap="none" spc="0" normalizeH="0" baseline="0" noProof="0">
                <a:ln>
                  <a:noFill/>
                </a:ln>
                <a:solidFill>
                  <a:prstClr val="black"/>
                </a:solidFill>
                <a:effectLst/>
                <a:uLnTx/>
                <a:uFillTx/>
                <a:latin typeface="Yu Gothic"/>
                <a:ea typeface="Yu Gothic"/>
                <a:cs typeface="Arial"/>
              </a:rPr>
              <a:t>  1-800-892-9504			           </a:t>
            </a:r>
            <a:r>
              <a:rPr kumimoji="0" lang="en-US" sz="2400" b="1" i="0" u="none" strike="noStrike" kern="1200" cap="none" spc="0" normalizeH="0" baseline="0" noProof="0">
                <a:ln>
                  <a:noFill/>
                </a:ln>
                <a:solidFill>
                  <a:prstClr val="black"/>
                </a:solidFill>
                <a:effectLst/>
                <a:uLnTx/>
                <a:uFillTx/>
                <a:latin typeface="Yu Gothic"/>
                <a:ea typeface="Yu Gothic"/>
                <a:cs typeface="Arial"/>
              </a:rPr>
              <a:t>Twitter:</a:t>
            </a:r>
            <a:r>
              <a:rPr kumimoji="0" lang="en-US" sz="2400" b="0" i="0" u="none" strike="noStrike" kern="1200" cap="none" spc="0" normalizeH="0" baseline="0" noProof="0">
                <a:ln>
                  <a:noFill/>
                </a:ln>
                <a:solidFill>
                  <a:prstClr val="black"/>
                </a:solidFill>
                <a:effectLst/>
                <a:uLnTx/>
                <a:uFillTx/>
                <a:latin typeface="Yu Gothic"/>
                <a:ea typeface="Yu Gothic"/>
                <a:cs typeface="Arial"/>
              </a:rPr>
              <a:t> @Global1stPower </a:t>
            </a:r>
          </a:p>
        </p:txBody>
      </p:sp>
      <p:pic>
        <p:nvPicPr>
          <p:cNvPr id="2" name="Picture 1" descr="A picture containing outdoor, shore, several&#10;&#10;Description automatically generated">
            <a:extLst>
              <a:ext uri="{FF2B5EF4-FFF2-40B4-BE49-F238E27FC236}">
                <a16:creationId xmlns:a16="http://schemas.microsoft.com/office/drawing/2014/main" id="{FBCDCAD6-CE10-44DE-A8EB-6DEB7C949E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5693" b="33594"/>
          <a:stretch/>
        </p:blipFill>
        <p:spPr>
          <a:xfrm>
            <a:off x="4716" y="4095858"/>
            <a:ext cx="12192000" cy="2882900"/>
          </a:xfrm>
          <a:prstGeom prst="rect">
            <a:avLst/>
          </a:prstGeom>
        </p:spPr>
      </p:pic>
    </p:spTree>
    <p:extLst>
      <p:ext uri="{BB962C8B-B14F-4D97-AF65-F5344CB8AC3E}">
        <p14:creationId xmlns:p14="http://schemas.microsoft.com/office/powerpoint/2010/main" val="35957730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01BCA0E-7962-4EE8-B7E3-BA8ADB8DC674&quot;,&quot;SourceFullName&quot;:&quot;D:\\USNC\\03102020_US_Dashboard_Emmissions_Data 2018 Process Heat.xlsx&quot;,&quot;LastUpdate&quot;:&quot;2021-09-04 10:17 AM&quot;,&quot;UpdatedBy&quot;:&quot;cgoka&quot;,&quot;IsLinked&quot;:true,&quot;IsBrokenLink&quot;:false}"/>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09FF443C-3B44-4104-8F69-95561160F640&quot;,&quot;SourceFullName&quot;:&quot;https://d.docs.live.net/5ce9b357bbe5d138/Documents/Process Heat.xlsx&quot;,&quot;LastUpdate&quot;:&quot;2021-09-03 1:37 PM&quot;,&quot;UpdatedBy&quot;:&quot;cgoka&quot;,&quot;IsLinked&quot;:false,&quot;IsBrokenLink&quot;:false}"/>
</p:tagLst>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3e21faef-9465-4cc3-8096-021eba7a2eae" ContentTypeId="0x01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0BAE99CE07C73489F77C54F86D61047" ma:contentTypeVersion="285" ma:contentTypeDescription="Create a new document." ma:contentTypeScope="" ma:versionID="404d334614c28741ea908b81a9336ed5">
  <xsd:schema xmlns:xsd="http://www.w3.org/2001/XMLSchema" xmlns:xs="http://www.w3.org/2001/XMLSchema" xmlns:p="http://schemas.microsoft.com/office/2006/metadata/properties" xmlns:ns2="0c2bc5ac-9fca-45dd-88bf-7850966bee47" xmlns:ns3="08b6ea4b-71af-4273-8152-c67de320117f" targetNamespace="http://schemas.microsoft.com/office/2006/metadata/properties" ma:root="true" ma:fieldsID="46ee124cff33d0b78cea744b79645e56" ns2:_="" ns3:_="">
    <xsd:import namespace="0c2bc5ac-9fca-45dd-88bf-7850966bee47"/>
    <xsd:import namespace="08b6ea4b-71af-4273-8152-c67de32011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2bc5ac-9fca-45dd-88bf-7850966be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b6ea4b-71af-4273-8152-c67de32011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08b6ea4b-71af-4273-8152-c67de320117f">GFPREF-1394043883-3633</_dlc_DocId>
    <_dlc_DocIdUrl xmlns="08b6ea4b-71af-4273-8152-c67de320117f">
      <Url>https://globalfirstpower.sharepoint.com/sites/GFPTeamSite/_layouts/15/DocIdRedir.aspx?ID=GFPREF-1394043883-3633</Url>
      <Description>GFPREF-1394043883-3633</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C6990-D0FA-471F-8C72-CC7983CE91E5}">
  <ds:schemaRefs>
    <ds:schemaRef ds:uri="Microsoft.SharePoint.Taxonomy.ContentTypeSync"/>
  </ds:schemaRefs>
</ds:datastoreItem>
</file>

<file path=customXml/itemProps2.xml><?xml version="1.0" encoding="utf-8"?>
<ds:datastoreItem xmlns:ds="http://schemas.openxmlformats.org/officeDocument/2006/customXml" ds:itemID="{AC324258-4241-43BA-89C9-0BAC62BF880A}">
  <ds:schemaRefs>
    <ds:schemaRef ds:uri="http://schemas.microsoft.com/sharepoint/events"/>
  </ds:schemaRefs>
</ds:datastoreItem>
</file>

<file path=customXml/itemProps3.xml><?xml version="1.0" encoding="utf-8"?>
<ds:datastoreItem xmlns:ds="http://schemas.openxmlformats.org/officeDocument/2006/customXml" ds:itemID="{726F4370-3077-4A74-B494-C9408D04F7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2bc5ac-9fca-45dd-88bf-7850966bee47"/>
    <ds:schemaRef ds:uri="08b6ea4b-71af-4273-8152-c67de32011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C49BDB-46B9-4A78-8BCA-4F727222C46E}">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0c2bc5ac-9fca-45dd-88bf-7850966bee47"/>
    <ds:schemaRef ds:uri="http://schemas.openxmlformats.org/package/2006/metadata/core-properties"/>
    <ds:schemaRef ds:uri="08b6ea4b-71af-4273-8152-c67de320117f"/>
    <ds:schemaRef ds:uri="http://www.w3.org/XML/1998/namespace"/>
    <ds:schemaRef ds:uri="http://purl.org/dc/dcmitype/"/>
  </ds:schemaRefs>
</ds:datastoreItem>
</file>

<file path=customXml/itemProps5.xml><?xml version="1.0" encoding="utf-8"?>
<ds:datastoreItem xmlns:ds="http://schemas.openxmlformats.org/officeDocument/2006/customXml" ds:itemID="{CBF0BDE8-8340-4731-A9F5-6560D4508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7239</TotalTime>
  <Words>885</Words>
  <Application>Microsoft Office PowerPoint</Application>
  <PresentationFormat>Widescreen</PresentationFormat>
  <Paragraphs>100</Paragraphs>
  <Slides>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Yu Gothic</vt:lpstr>
      <vt:lpstr>Arial</vt:lpstr>
      <vt:lpstr>Calibri</vt:lpstr>
      <vt:lpstr>Lucida Sans</vt:lpstr>
      <vt:lpstr>Trebuchet MS</vt:lpstr>
      <vt:lpstr>Wingdings</vt:lpstr>
      <vt:lpstr>Wingdings 3</vt:lpstr>
      <vt:lpstr>Facet</vt:lpstr>
      <vt:lpstr>Office Theme</vt:lpstr>
      <vt:lpstr>Global First Power </vt:lpstr>
      <vt:lpstr>Global First Power – The MMR™ Technology</vt:lpstr>
      <vt:lpstr>Overview MMR™ Energy System</vt:lpstr>
      <vt:lpstr>Process Heat Market</vt:lpstr>
      <vt:lpstr>MMR™ Process Heat Applications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KARKOUR Suzy -NUCLEAR</dc:creator>
  <cp:lastModifiedBy>MORLEY Christie, NEA/NTE</cp:lastModifiedBy>
  <cp:revision>31</cp:revision>
  <dcterms:created xsi:type="dcterms:W3CDTF">2017-12-08T14:11:38Z</dcterms:created>
  <dcterms:modified xsi:type="dcterms:W3CDTF">2021-11-19T15:18:09Z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0x010100D0BAE99CE07C73489F77C54F86D61047</vt:lpwstr>
  </property>
  <property fmtid="{D5CDD505-2E9C-101B-9397-08002B2CF9AE}" pid="3" name="_dlc_DocIdItemGuid">
    <vt:lpwstr>f1ae5ba5-4f6f-464b-b266-ca6b0e6cd2e3</vt:lpwstr>
  </property>
  <property fmtid="{D5CDD505-2E9C-101B-9397-08002B2CF9AE}" pid="4" name="TaxCatchAll">
    <vt:lpwstr>6;#Information;#5;#Internal Use;#4;#GFP;#3;#GFP;#2;#Active</vt:lpwstr>
  </property>
  <property fmtid="{D5CDD505-2E9C-101B-9397-08002B2CF9AE}" pid="5" name="h9b600abdae44a22882fcbe18ba7bb31">
    <vt:lpwstr>GFP|b5a66844-91f4-4b24-8d78-33bb7c190350</vt:lpwstr>
  </property>
  <property fmtid="{D5CDD505-2E9C-101B-9397-08002B2CF9AE}" pid="6" name="i3125f8349b04b4a95874dfc2345906b">
    <vt:lpwstr>Active|5d3751ab-57d6-48fb-9c3d-309b33ff8fa4</vt:lpwstr>
  </property>
  <property fmtid="{D5CDD505-2E9C-101B-9397-08002B2CF9AE}" pid="7" name="ff7435a416e54c8b95e42df57d03047a">
    <vt:lpwstr>GFP|722b5d73-0721-4658-9957-8a45a4aa4e80</vt:lpwstr>
  </property>
  <property fmtid="{D5CDD505-2E9C-101B-9397-08002B2CF9AE}" pid="8" name="n3d4491310994e2485dc6e2d3f28790e">
    <vt:lpwstr>Information|206dc46b-ecaf-4291-84c3-80cbb623582c</vt:lpwstr>
  </property>
  <property fmtid="{D5CDD505-2E9C-101B-9397-08002B2CF9AE}" pid="9" name="k1a122f135194257b44dc14f35e79b45">
    <vt:lpwstr>Internal Use|5c73fcde-ceb2-48db-8f11-1978f92240fd</vt:lpwstr>
  </property>
</Properties>
</file>