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68" r:id="rId1"/>
  </p:sldMasterIdLst>
  <p:notesMasterIdLst>
    <p:notesMasterId r:id="rId62"/>
  </p:notesMasterIdLst>
  <p:handoutMasterIdLst>
    <p:handoutMasterId r:id="rId63"/>
  </p:handoutMasterIdLst>
  <p:sldIdLst>
    <p:sldId id="260" r:id="rId2"/>
    <p:sldId id="293" r:id="rId3"/>
    <p:sldId id="297" r:id="rId4"/>
    <p:sldId id="344" r:id="rId5"/>
    <p:sldId id="265" r:id="rId6"/>
    <p:sldId id="300" r:id="rId7"/>
    <p:sldId id="301" r:id="rId8"/>
    <p:sldId id="298" r:id="rId9"/>
    <p:sldId id="302" r:id="rId10"/>
    <p:sldId id="346" r:id="rId11"/>
    <p:sldId id="299" r:id="rId12"/>
    <p:sldId id="303" r:id="rId13"/>
    <p:sldId id="304" r:id="rId14"/>
    <p:sldId id="305" r:id="rId15"/>
    <p:sldId id="345" r:id="rId16"/>
    <p:sldId id="273" r:id="rId17"/>
    <p:sldId id="306" r:id="rId18"/>
    <p:sldId id="280" r:id="rId19"/>
    <p:sldId id="322" r:id="rId20"/>
    <p:sldId id="323" r:id="rId21"/>
    <p:sldId id="282" r:id="rId22"/>
    <p:sldId id="281" r:id="rId23"/>
    <p:sldId id="324" r:id="rId24"/>
    <p:sldId id="325" r:id="rId25"/>
    <p:sldId id="326" r:id="rId26"/>
    <p:sldId id="284" r:id="rId27"/>
    <p:sldId id="327" r:id="rId28"/>
    <p:sldId id="274" r:id="rId29"/>
    <p:sldId id="310" r:id="rId30"/>
    <p:sldId id="328" r:id="rId31"/>
    <p:sldId id="329" r:id="rId32"/>
    <p:sldId id="285" r:id="rId33"/>
    <p:sldId id="311" r:id="rId34"/>
    <p:sldId id="276" r:id="rId35"/>
    <p:sldId id="288" r:id="rId36"/>
    <p:sldId id="332" r:id="rId37"/>
    <p:sldId id="289" r:id="rId38"/>
    <p:sldId id="333" r:id="rId39"/>
    <p:sldId id="290" r:id="rId40"/>
    <p:sldId id="334" r:id="rId41"/>
    <p:sldId id="316" r:id="rId42"/>
    <p:sldId id="347" r:id="rId43"/>
    <p:sldId id="275" r:id="rId44"/>
    <p:sldId id="287" r:id="rId45"/>
    <p:sldId id="292" r:id="rId46"/>
    <p:sldId id="335" r:id="rId47"/>
    <p:sldId id="318" r:id="rId48"/>
    <p:sldId id="336" r:id="rId49"/>
    <p:sldId id="339" r:id="rId50"/>
    <p:sldId id="338" r:id="rId51"/>
    <p:sldId id="337" r:id="rId52"/>
    <p:sldId id="341" r:id="rId53"/>
    <p:sldId id="340" r:id="rId54"/>
    <p:sldId id="343" r:id="rId55"/>
    <p:sldId id="319" r:id="rId56"/>
    <p:sldId id="320" r:id="rId57"/>
    <p:sldId id="321" r:id="rId58"/>
    <p:sldId id="277" r:id="rId59"/>
    <p:sldId id="348" r:id="rId60"/>
    <p:sldId id="349" r:id="rId61"/>
  </p:sldIdLst>
  <p:sldSz cx="9144000" cy="6858000" type="screen4x3"/>
  <p:notesSz cx="6805613" cy="99441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a:srgbClr val="0033CC"/>
    <a:srgbClr val="0C68B0"/>
    <a:srgbClr val="0066CC"/>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65" autoAdjust="0"/>
    <p:restoredTop sz="86364" autoAdjust="0"/>
  </p:normalViewPr>
  <p:slideViewPr>
    <p:cSldViewPr>
      <p:cViewPr varScale="1">
        <p:scale>
          <a:sx n="85" d="100"/>
          <a:sy n="85" d="100"/>
        </p:scale>
        <p:origin x="-2195" y="-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8" d="100"/>
        <a:sy n="158" d="100"/>
      </p:scale>
      <p:origin x="0" y="2808"/>
    </p:cViewPr>
  </p:sorterViewPr>
  <p:notesViewPr>
    <p:cSldViewPr>
      <p:cViewPr varScale="1">
        <p:scale>
          <a:sx n="79" d="100"/>
          <a:sy n="79" d="100"/>
        </p:scale>
        <p:origin x="-3930" y="-78"/>
      </p:cViewPr>
      <p:guideLst>
        <p:guide orient="horz" pos="3132"/>
        <p:guide pos="214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5AC893-30A5-48A8-BD99-278C6551FE66}" type="doc">
      <dgm:prSet loTypeId="urn:microsoft.com/office/officeart/2005/8/layout/hierarchy2" loCatId="hierarchy" qsTypeId="urn:microsoft.com/office/officeart/2005/8/quickstyle/3d1" qsCatId="3D" csTypeId="urn:microsoft.com/office/officeart/2005/8/colors/accent1_2" csCatId="accent1" phldr="1"/>
      <dgm:spPr/>
      <dgm:t>
        <a:bodyPr/>
        <a:lstStyle/>
        <a:p>
          <a:endParaRPr lang="en-GB"/>
        </a:p>
      </dgm:t>
    </dgm:pt>
    <dgm:pt modelId="{2D9473DE-33DA-4AB2-AA86-12A322F0655A}">
      <dgm:prSet phldrT="[Text]" custT="1"/>
      <dgm:spPr/>
      <dgm:t>
        <a:bodyPr/>
        <a:lstStyle/>
        <a:p>
          <a:r>
            <a:rPr lang="en-GB" sz="1600" b="1" dirty="0" smtClean="0"/>
            <a:t>Select / load benchmarks </a:t>
          </a:r>
        </a:p>
        <a:p>
          <a:r>
            <a:rPr lang="en-GB" sz="1600" b="1" dirty="0" smtClean="0"/>
            <a:t>Sensitivities (S) &amp; C/E data</a:t>
          </a:r>
        </a:p>
        <a:p>
          <a:r>
            <a:rPr lang="en-GB" sz="1600" b="1" dirty="0" smtClean="0"/>
            <a:t>DICE</a:t>
          </a:r>
        </a:p>
        <a:p>
          <a:r>
            <a:rPr lang="en-GB" sz="1600" b="1" dirty="0" smtClean="0"/>
            <a:t>IDAT</a:t>
          </a:r>
        </a:p>
        <a:p>
          <a:r>
            <a:rPr lang="en-GB" sz="1600" b="1" dirty="0" smtClean="0"/>
            <a:t>Personal</a:t>
          </a:r>
        </a:p>
        <a:p>
          <a:r>
            <a:rPr lang="en-GB" sz="1600" b="1" dirty="0" smtClean="0"/>
            <a:t>Numerical Benchmarks</a:t>
          </a:r>
          <a:endParaRPr lang="en-GB" sz="1600" b="1" dirty="0"/>
        </a:p>
      </dgm:t>
    </dgm:pt>
    <dgm:pt modelId="{6DFA8588-1DB4-45ED-8779-F9C0E4380EBD}" type="parTrans" cxnId="{ADF34338-B1D8-4B6A-B821-41E89DFF6F62}">
      <dgm:prSet/>
      <dgm:spPr/>
      <dgm:t>
        <a:bodyPr/>
        <a:lstStyle/>
        <a:p>
          <a:endParaRPr lang="en-GB"/>
        </a:p>
      </dgm:t>
    </dgm:pt>
    <dgm:pt modelId="{E25F85F0-6068-412A-A391-5055048A45B0}" type="sibTrans" cxnId="{ADF34338-B1D8-4B6A-B821-41E89DFF6F62}">
      <dgm:prSet/>
      <dgm:spPr/>
      <dgm:t>
        <a:bodyPr/>
        <a:lstStyle/>
        <a:p>
          <a:endParaRPr lang="en-GB"/>
        </a:p>
      </dgm:t>
    </dgm:pt>
    <dgm:pt modelId="{215E9054-2C0B-4AE8-913E-318F7F66AEF3}">
      <dgm:prSet phldrT="[Text]" custT="1"/>
      <dgm:spPr/>
      <dgm:t>
        <a:bodyPr/>
        <a:lstStyle/>
        <a:p>
          <a:r>
            <a:rPr lang="en-GB" sz="1600" b="1" dirty="0" smtClean="0"/>
            <a:t>User Input Perturbation (P)</a:t>
          </a:r>
        </a:p>
        <a:p>
          <a:r>
            <a:rPr lang="en-GB" sz="1600" b="1" dirty="0" smtClean="0"/>
            <a:t> isotope/reaction/energy cross section</a:t>
          </a:r>
        </a:p>
      </dgm:t>
    </dgm:pt>
    <dgm:pt modelId="{8ED992F9-2909-4897-B04A-6BA013721447}" type="parTrans" cxnId="{A68CD061-1227-4CA9-922E-B83CC9B19505}">
      <dgm:prSet custT="1"/>
      <dgm:spPr/>
      <dgm:t>
        <a:bodyPr/>
        <a:lstStyle/>
        <a:p>
          <a:endParaRPr lang="en-GB" sz="1600" dirty="0"/>
        </a:p>
      </dgm:t>
    </dgm:pt>
    <dgm:pt modelId="{CDBDD7F1-B2D4-42EC-BF28-F8AE5FAC4146}" type="sibTrans" cxnId="{A68CD061-1227-4CA9-922E-B83CC9B19505}">
      <dgm:prSet/>
      <dgm:spPr/>
      <dgm:t>
        <a:bodyPr/>
        <a:lstStyle/>
        <a:p>
          <a:endParaRPr lang="en-GB"/>
        </a:p>
      </dgm:t>
    </dgm:pt>
    <dgm:pt modelId="{BBD762C4-702D-48B3-8DB7-374CD9B9D905}">
      <dgm:prSet phldrT="[Text]" custT="1"/>
      <dgm:spPr/>
      <dgm:t>
        <a:bodyPr/>
        <a:lstStyle/>
        <a:p>
          <a:r>
            <a:rPr lang="en-GB" sz="1600" b="1" dirty="0" smtClean="0"/>
            <a:t>S*P</a:t>
          </a:r>
        </a:p>
        <a:p>
          <a:r>
            <a:rPr lang="en-GB" sz="1600" b="1" dirty="0" smtClean="0"/>
            <a:t>Δk</a:t>
          </a:r>
          <a:r>
            <a:rPr lang="en-GB" sz="1600" b="1" baseline="-25000" dirty="0" smtClean="0"/>
            <a:t>eff </a:t>
          </a:r>
          <a:r>
            <a:rPr lang="en-GB" sz="1600" b="1" baseline="0" dirty="0" smtClean="0"/>
            <a:t>for selected cases</a:t>
          </a:r>
        </a:p>
        <a:p>
          <a:r>
            <a:rPr lang="en-GB" sz="1600" b="1" baseline="0" dirty="0" smtClean="0"/>
            <a:t>C/E output plot  grouped by criteria</a:t>
          </a:r>
          <a:endParaRPr lang="en-GB" sz="1600" b="1" baseline="-25000" dirty="0"/>
        </a:p>
      </dgm:t>
    </dgm:pt>
    <dgm:pt modelId="{9B4F0EE4-A1EB-4EEE-812D-5970552C1E19}" type="parTrans" cxnId="{ED031650-58FA-48B9-89A2-57E295294B22}">
      <dgm:prSet custT="1"/>
      <dgm:spPr/>
      <dgm:t>
        <a:bodyPr/>
        <a:lstStyle/>
        <a:p>
          <a:endParaRPr lang="en-GB" sz="1600" dirty="0"/>
        </a:p>
      </dgm:t>
    </dgm:pt>
    <dgm:pt modelId="{1D8ADF54-924C-4DEA-9B94-8C06C52524A5}" type="sibTrans" cxnId="{ED031650-58FA-48B9-89A2-57E295294B22}">
      <dgm:prSet/>
      <dgm:spPr/>
      <dgm:t>
        <a:bodyPr/>
        <a:lstStyle/>
        <a:p>
          <a:endParaRPr lang="en-GB"/>
        </a:p>
      </dgm:t>
    </dgm:pt>
    <dgm:pt modelId="{95406E4C-D2F3-442A-A89E-DC0F29D6ED4F}">
      <dgm:prSet phldrT="[Text]" custT="1"/>
      <dgm:spPr/>
      <dgm:t>
        <a:bodyPr/>
        <a:lstStyle/>
        <a:p>
          <a:r>
            <a:rPr lang="en-GB" sz="1600" b="1" dirty="0" smtClean="0"/>
            <a:t>Covariance data via JANIS (C)</a:t>
          </a:r>
        </a:p>
        <a:p>
          <a:r>
            <a:rPr lang="en-GB" sz="1600" b="1" dirty="0" smtClean="0"/>
            <a:t>Built in processed data for major libraries  </a:t>
          </a:r>
        </a:p>
        <a:p>
          <a:r>
            <a:rPr lang="en-GB" sz="1600" b="1" dirty="0" smtClean="0"/>
            <a:t>Load personal (coverx)</a:t>
          </a:r>
        </a:p>
        <a:p>
          <a:r>
            <a:rPr lang="en-GB" sz="1600" b="1" dirty="0" smtClean="0"/>
            <a:t>M energy groups (fixed)</a:t>
          </a:r>
          <a:endParaRPr lang="en-GB" sz="1600" b="1" dirty="0"/>
        </a:p>
      </dgm:t>
    </dgm:pt>
    <dgm:pt modelId="{30D270D0-7DD3-4894-B7CE-14C8BDC0CB25}" type="parTrans" cxnId="{C05DD0DC-55E0-46AF-872C-BB556C4497A3}">
      <dgm:prSet custT="1"/>
      <dgm:spPr/>
      <dgm:t>
        <a:bodyPr/>
        <a:lstStyle/>
        <a:p>
          <a:endParaRPr lang="en-GB" sz="1600" dirty="0"/>
        </a:p>
      </dgm:t>
    </dgm:pt>
    <dgm:pt modelId="{610F64C1-6811-4B8A-A48D-BE8A5F33E77A}" type="sibTrans" cxnId="{C05DD0DC-55E0-46AF-872C-BB556C4497A3}">
      <dgm:prSet/>
      <dgm:spPr/>
      <dgm:t>
        <a:bodyPr/>
        <a:lstStyle/>
        <a:p>
          <a:endParaRPr lang="en-GB"/>
        </a:p>
      </dgm:t>
    </dgm:pt>
    <dgm:pt modelId="{84459033-1DEA-4397-BB48-92E4F29D9853}">
      <dgm:prSet phldrT="[Text]" custT="1"/>
      <dgm:spPr/>
      <dgm:t>
        <a:bodyPr/>
        <a:lstStyle/>
        <a:p>
          <a:r>
            <a:rPr lang="en-GB" sz="1600" b="1" baseline="0" dirty="0" smtClean="0"/>
            <a:t>S*C*S</a:t>
          </a:r>
          <a:r>
            <a:rPr lang="en-GB" sz="1600" b="1" baseline="30000" dirty="0" smtClean="0"/>
            <a:t>T</a:t>
          </a:r>
        </a:p>
        <a:p>
          <a:r>
            <a:rPr lang="en-GB" sz="1600" b="1" baseline="0" dirty="0" smtClean="0"/>
            <a:t>U</a:t>
          </a:r>
          <a:r>
            <a:rPr lang="en-GB" sz="1600" b="1" baseline="-25000" dirty="0" smtClean="0"/>
            <a:t>C(XS) </a:t>
          </a:r>
          <a:r>
            <a:rPr lang="en-GB" sz="1600" b="1" baseline="0" dirty="0" smtClean="0"/>
            <a:t>for selected cases</a:t>
          </a:r>
          <a:endParaRPr lang="en-GB" sz="1600" b="1" baseline="-25000" dirty="0" smtClean="0"/>
        </a:p>
        <a:p>
          <a:r>
            <a:rPr lang="en-GB" sz="1600" b="1" baseline="0" dirty="0" smtClean="0"/>
            <a:t>Additional uncertainty on output plot grouped by criteria</a:t>
          </a:r>
          <a:endParaRPr lang="en-GB" sz="1600" b="1" dirty="0"/>
        </a:p>
      </dgm:t>
    </dgm:pt>
    <dgm:pt modelId="{1FB01788-EB43-4969-B50A-8CCE2A6917CC}" type="parTrans" cxnId="{EC6BF29D-8100-445E-9628-71B251C6DC8B}">
      <dgm:prSet custT="1"/>
      <dgm:spPr/>
      <dgm:t>
        <a:bodyPr/>
        <a:lstStyle/>
        <a:p>
          <a:endParaRPr lang="en-GB" sz="1600" dirty="0"/>
        </a:p>
      </dgm:t>
    </dgm:pt>
    <dgm:pt modelId="{FD35A494-9668-4995-8044-FB11AA3EAC00}" type="sibTrans" cxnId="{EC6BF29D-8100-445E-9628-71B251C6DC8B}">
      <dgm:prSet/>
      <dgm:spPr/>
      <dgm:t>
        <a:bodyPr/>
        <a:lstStyle/>
        <a:p>
          <a:endParaRPr lang="en-GB"/>
        </a:p>
      </dgm:t>
    </dgm:pt>
    <dgm:pt modelId="{0FFA2665-214D-49CA-A9EE-ED1F6E6B45D2}">
      <dgm:prSet custT="1"/>
      <dgm:spPr/>
      <dgm:t>
        <a:bodyPr/>
        <a:lstStyle/>
        <a:p>
          <a:r>
            <a:rPr lang="en-GB" sz="1600" b="1" dirty="0" smtClean="0"/>
            <a:t>Matrix plot showing individual contribution to </a:t>
          </a:r>
          <a:r>
            <a:rPr lang="en-GB" sz="1600" b="1" baseline="0" dirty="0" smtClean="0"/>
            <a:t>U</a:t>
          </a:r>
          <a:r>
            <a:rPr lang="en-GB" sz="1600" b="1" baseline="-25000" dirty="0" smtClean="0"/>
            <a:t>C(XS) </a:t>
          </a:r>
          <a:r>
            <a:rPr lang="en-GB" sz="1600" b="1" baseline="0" dirty="0" smtClean="0"/>
            <a:t>by isotope-reaction</a:t>
          </a:r>
          <a:r>
            <a:rPr lang="en-GB" sz="1600" b="1" dirty="0" smtClean="0"/>
            <a:t> </a:t>
          </a:r>
          <a:endParaRPr lang="en-GB" sz="1600" b="1" dirty="0"/>
        </a:p>
      </dgm:t>
    </dgm:pt>
    <dgm:pt modelId="{8A4432D3-C3CC-42F5-B00E-9723F208FBB0}" type="parTrans" cxnId="{E058A2B1-BAFD-422D-8BE4-AD6D235559C0}">
      <dgm:prSet/>
      <dgm:spPr/>
      <dgm:t>
        <a:bodyPr/>
        <a:lstStyle/>
        <a:p>
          <a:endParaRPr lang="en-GB" dirty="0"/>
        </a:p>
      </dgm:t>
    </dgm:pt>
    <dgm:pt modelId="{6165C206-F583-4E3C-B9FF-47876F30815B}" type="sibTrans" cxnId="{E058A2B1-BAFD-422D-8BE4-AD6D235559C0}">
      <dgm:prSet/>
      <dgm:spPr/>
      <dgm:t>
        <a:bodyPr/>
        <a:lstStyle/>
        <a:p>
          <a:endParaRPr lang="en-GB"/>
        </a:p>
      </dgm:t>
    </dgm:pt>
    <dgm:pt modelId="{0F20728D-0D8C-4D49-B08F-E7307049F9DA}" type="pres">
      <dgm:prSet presAssocID="{BB5AC893-30A5-48A8-BD99-278C6551FE66}" presName="diagram" presStyleCnt="0">
        <dgm:presLayoutVars>
          <dgm:chPref val="1"/>
          <dgm:dir/>
          <dgm:animOne val="branch"/>
          <dgm:animLvl val="lvl"/>
          <dgm:resizeHandles val="exact"/>
        </dgm:presLayoutVars>
      </dgm:prSet>
      <dgm:spPr/>
      <dgm:t>
        <a:bodyPr/>
        <a:lstStyle/>
        <a:p>
          <a:endParaRPr lang="en-GB"/>
        </a:p>
      </dgm:t>
    </dgm:pt>
    <dgm:pt modelId="{DE6F3260-3D79-4826-9579-468B12B58A99}" type="pres">
      <dgm:prSet presAssocID="{2D9473DE-33DA-4AB2-AA86-12A322F0655A}" presName="root1" presStyleCnt="0"/>
      <dgm:spPr/>
      <dgm:t>
        <a:bodyPr/>
        <a:lstStyle/>
        <a:p>
          <a:endParaRPr lang="en-US"/>
        </a:p>
      </dgm:t>
    </dgm:pt>
    <dgm:pt modelId="{359556FF-B6CD-42AB-B618-AB847C1CA326}" type="pres">
      <dgm:prSet presAssocID="{2D9473DE-33DA-4AB2-AA86-12A322F0655A}" presName="LevelOneTextNode" presStyleLbl="node0" presStyleIdx="0" presStyleCnt="1" custScaleX="120228" custScaleY="201862" custLinFactNeighborX="-327" custLinFactNeighborY="6686">
        <dgm:presLayoutVars>
          <dgm:chPref val="3"/>
        </dgm:presLayoutVars>
      </dgm:prSet>
      <dgm:spPr/>
      <dgm:t>
        <a:bodyPr/>
        <a:lstStyle/>
        <a:p>
          <a:endParaRPr lang="en-GB"/>
        </a:p>
      </dgm:t>
    </dgm:pt>
    <dgm:pt modelId="{C55E0274-1FFB-4AC1-A762-6DFD2CB3A034}" type="pres">
      <dgm:prSet presAssocID="{2D9473DE-33DA-4AB2-AA86-12A322F0655A}" presName="level2hierChild" presStyleCnt="0"/>
      <dgm:spPr/>
      <dgm:t>
        <a:bodyPr/>
        <a:lstStyle/>
        <a:p>
          <a:endParaRPr lang="en-US"/>
        </a:p>
      </dgm:t>
    </dgm:pt>
    <dgm:pt modelId="{5AEE4D75-E80E-4073-99DC-5897643F0F46}" type="pres">
      <dgm:prSet presAssocID="{8ED992F9-2909-4897-B04A-6BA013721447}" presName="conn2-1" presStyleLbl="parChTrans1D2" presStyleIdx="0" presStyleCnt="2"/>
      <dgm:spPr/>
      <dgm:t>
        <a:bodyPr/>
        <a:lstStyle/>
        <a:p>
          <a:endParaRPr lang="en-GB"/>
        </a:p>
      </dgm:t>
    </dgm:pt>
    <dgm:pt modelId="{1B3253AB-B81B-4977-8A5C-6EEAE2110E0F}" type="pres">
      <dgm:prSet presAssocID="{8ED992F9-2909-4897-B04A-6BA013721447}" presName="connTx" presStyleLbl="parChTrans1D2" presStyleIdx="0" presStyleCnt="2"/>
      <dgm:spPr/>
      <dgm:t>
        <a:bodyPr/>
        <a:lstStyle/>
        <a:p>
          <a:endParaRPr lang="en-GB"/>
        </a:p>
      </dgm:t>
    </dgm:pt>
    <dgm:pt modelId="{A2E2B7BB-BE9B-4366-A85F-9D3958794D85}" type="pres">
      <dgm:prSet presAssocID="{215E9054-2C0B-4AE8-913E-318F7F66AEF3}" presName="root2" presStyleCnt="0"/>
      <dgm:spPr/>
      <dgm:t>
        <a:bodyPr/>
        <a:lstStyle/>
        <a:p>
          <a:endParaRPr lang="en-US"/>
        </a:p>
      </dgm:t>
    </dgm:pt>
    <dgm:pt modelId="{E8A4D440-C20E-45DF-A833-DEA99744AC81}" type="pres">
      <dgm:prSet presAssocID="{215E9054-2C0B-4AE8-913E-318F7F66AEF3}" presName="LevelTwoTextNode" presStyleLbl="node2" presStyleIdx="0" presStyleCnt="2" custScaleX="124057" custScaleY="134721" custLinFactNeighborX="243">
        <dgm:presLayoutVars>
          <dgm:chPref val="3"/>
        </dgm:presLayoutVars>
      </dgm:prSet>
      <dgm:spPr/>
      <dgm:t>
        <a:bodyPr/>
        <a:lstStyle/>
        <a:p>
          <a:endParaRPr lang="en-GB"/>
        </a:p>
      </dgm:t>
    </dgm:pt>
    <dgm:pt modelId="{66816B6D-F8C6-4E69-8849-70896E7F84E0}" type="pres">
      <dgm:prSet presAssocID="{215E9054-2C0B-4AE8-913E-318F7F66AEF3}" presName="level3hierChild" presStyleCnt="0"/>
      <dgm:spPr/>
      <dgm:t>
        <a:bodyPr/>
        <a:lstStyle/>
        <a:p>
          <a:endParaRPr lang="en-US"/>
        </a:p>
      </dgm:t>
    </dgm:pt>
    <dgm:pt modelId="{4641C484-FF25-45F0-97C6-230FC8B13C12}" type="pres">
      <dgm:prSet presAssocID="{9B4F0EE4-A1EB-4EEE-812D-5970552C1E19}" presName="conn2-1" presStyleLbl="parChTrans1D3" presStyleIdx="0" presStyleCnt="3"/>
      <dgm:spPr/>
      <dgm:t>
        <a:bodyPr/>
        <a:lstStyle/>
        <a:p>
          <a:endParaRPr lang="en-GB"/>
        </a:p>
      </dgm:t>
    </dgm:pt>
    <dgm:pt modelId="{DA179AF9-5489-4B9D-98E3-AC4C82A67E04}" type="pres">
      <dgm:prSet presAssocID="{9B4F0EE4-A1EB-4EEE-812D-5970552C1E19}" presName="connTx" presStyleLbl="parChTrans1D3" presStyleIdx="0" presStyleCnt="3"/>
      <dgm:spPr/>
      <dgm:t>
        <a:bodyPr/>
        <a:lstStyle/>
        <a:p>
          <a:endParaRPr lang="en-GB"/>
        </a:p>
      </dgm:t>
    </dgm:pt>
    <dgm:pt modelId="{A9921B59-AADF-4E15-AECE-26134E514F3A}" type="pres">
      <dgm:prSet presAssocID="{BBD762C4-702D-48B3-8DB7-374CD9B9D905}" presName="root2" presStyleCnt="0"/>
      <dgm:spPr/>
      <dgm:t>
        <a:bodyPr/>
        <a:lstStyle/>
        <a:p>
          <a:endParaRPr lang="en-US"/>
        </a:p>
      </dgm:t>
    </dgm:pt>
    <dgm:pt modelId="{A20616A3-C878-455B-8E45-685A391B8D16}" type="pres">
      <dgm:prSet presAssocID="{BBD762C4-702D-48B3-8DB7-374CD9B9D905}" presName="LevelTwoTextNode" presStyleLbl="node3" presStyleIdx="0" presStyleCnt="3" custScaleY="136657" custLinFactNeighborX="9020">
        <dgm:presLayoutVars>
          <dgm:chPref val="3"/>
        </dgm:presLayoutVars>
      </dgm:prSet>
      <dgm:spPr/>
      <dgm:t>
        <a:bodyPr/>
        <a:lstStyle/>
        <a:p>
          <a:endParaRPr lang="en-GB"/>
        </a:p>
      </dgm:t>
    </dgm:pt>
    <dgm:pt modelId="{07860835-5B57-43EF-B2F6-408B0B7EA48D}" type="pres">
      <dgm:prSet presAssocID="{BBD762C4-702D-48B3-8DB7-374CD9B9D905}" presName="level3hierChild" presStyleCnt="0"/>
      <dgm:spPr/>
      <dgm:t>
        <a:bodyPr/>
        <a:lstStyle/>
        <a:p>
          <a:endParaRPr lang="en-US"/>
        </a:p>
      </dgm:t>
    </dgm:pt>
    <dgm:pt modelId="{24C14D28-A42E-494D-9AC2-5E708E14DA6A}" type="pres">
      <dgm:prSet presAssocID="{30D270D0-7DD3-4894-B7CE-14C8BDC0CB25}" presName="conn2-1" presStyleLbl="parChTrans1D2" presStyleIdx="1" presStyleCnt="2"/>
      <dgm:spPr/>
      <dgm:t>
        <a:bodyPr/>
        <a:lstStyle/>
        <a:p>
          <a:endParaRPr lang="en-GB"/>
        </a:p>
      </dgm:t>
    </dgm:pt>
    <dgm:pt modelId="{5E6DBB82-8372-40DD-95A3-D0F3E26E23C4}" type="pres">
      <dgm:prSet presAssocID="{30D270D0-7DD3-4894-B7CE-14C8BDC0CB25}" presName="connTx" presStyleLbl="parChTrans1D2" presStyleIdx="1" presStyleCnt="2"/>
      <dgm:spPr/>
      <dgm:t>
        <a:bodyPr/>
        <a:lstStyle/>
        <a:p>
          <a:endParaRPr lang="en-GB"/>
        </a:p>
      </dgm:t>
    </dgm:pt>
    <dgm:pt modelId="{7673CC8C-B9D0-4BD1-B38A-93CBD13394BD}" type="pres">
      <dgm:prSet presAssocID="{95406E4C-D2F3-442A-A89E-DC0F29D6ED4F}" presName="root2" presStyleCnt="0"/>
      <dgm:spPr/>
      <dgm:t>
        <a:bodyPr/>
        <a:lstStyle/>
        <a:p>
          <a:endParaRPr lang="en-US"/>
        </a:p>
      </dgm:t>
    </dgm:pt>
    <dgm:pt modelId="{9C2BB01B-0B25-4500-811E-FD77B66B65C5}" type="pres">
      <dgm:prSet presAssocID="{95406E4C-D2F3-442A-A89E-DC0F29D6ED4F}" presName="LevelTwoTextNode" presStyleLbl="node2" presStyleIdx="1" presStyleCnt="2" custScaleX="129103" custScaleY="152860" custLinFactNeighborX="3974" custLinFactNeighborY="22423">
        <dgm:presLayoutVars>
          <dgm:chPref val="3"/>
        </dgm:presLayoutVars>
      </dgm:prSet>
      <dgm:spPr/>
      <dgm:t>
        <a:bodyPr/>
        <a:lstStyle/>
        <a:p>
          <a:endParaRPr lang="en-GB"/>
        </a:p>
      </dgm:t>
    </dgm:pt>
    <dgm:pt modelId="{746BEB9E-F168-4F11-A6AF-8054433A6A7A}" type="pres">
      <dgm:prSet presAssocID="{95406E4C-D2F3-442A-A89E-DC0F29D6ED4F}" presName="level3hierChild" presStyleCnt="0"/>
      <dgm:spPr/>
      <dgm:t>
        <a:bodyPr/>
        <a:lstStyle/>
        <a:p>
          <a:endParaRPr lang="en-US"/>
        </a:p>
      </dgm:t>
    </dgm:pt>
    <dgm:pt modelId="{1C21AFA2-7047-4A71-AE24-D55CE6881E24}" type="pres">
      <dgm:prSet presAssocID="{1FB01788-EB43-4969-B50A-8CCE2A6917CC}" presName="conn2-1" presStyleLbl="parChTrans1D3" presStyleIdx="1" presStyleCnt="3"/>
      <dgm:spPr/>
      <dgm:t>
        <a:bodyPr/>
        <a:lstStyle/>
        <a:p>
          <a:endParaRPr lang="en-GB"/>
        </a:p>
      </dgm:t>
    </dgm:pt>
    <dgm:pt modelId="{F0B6765A-333D-4B6D-B9DE-B9E5CD39B71F}" type="pres">
      <dgm:prSet presAssocID="{1FB01788-EB43-4969-B50A-8CCE2A6917CC}" presName="connTx" presStyleLbl="parChTrans1D3" presStyleIdx="1" presStyleCnt="3"/>
      <dgm:spPr/>
      <dgm:t>
        <a:bodyPr/>
        <a:lstStyle/>
        <a:p>
          <a:endParaRPr lang="en-GB"/>
        </a:p>
      </dgm:t>
    </dgm:pt>
    <dgm:pt modelId="{0B379E9F-8DFB-4F89-9097-3BCCBE25DE4E}" type="pres">
      <dgm:prSet presAssocID="{84459033-1DEA-4397-BB48-92E4F29D9853}" presName="root2" presStyleCnt="0"/>
      <dgm:spPr/>
      <dgm:t>
        <a:bodyPr/>
        <a:lstStyle/>
        <a:p>
          <a:endParaRPr lang="en-US"/>
        </a:p>
      </dgm:t>
    </dgm:pt>
    <dgm:pt modelId="{31E6D632-6652-48F7-97AF-B596C2EE0891}" type="pres">
      <dgm:prSet presAssocID="{84459033-1DEA-4397-BB48-92E4F29D9853}" presName="LevelTwoTextNode" presStyleLbl="node3" presStyleIdx="1" presStyleCnt="3" custScaleY="153828" custLinFactNeighborX="5158">
        <dgm:presLayoutVars>
          <dgm:chPref val="3"/>
        </dgm:presLayoutVars>
      </dgm:prSet>
      <dgm:spPr/>
      <dgm:t>
        <a:bodyPr/>
        <a:lstStyle/>
        <a:p>
          <a:endParaRPr lang="en-GB"/>
        </a:p>
      </dgm:t>
    </dgm:pt>
    <dgm:pt modelId="{73DC2545-8BA5-446B-87B7-6D1A898A2D50}" type="pres">
      <dgm:prSet presAssocID="{84459033-1DEA-4397-BB48-92E4F29D9853}" presName="level3hierChild" presStyleCnt="0"/>
      <dgm:spPr/>
      <dgm:t>
        <a:bodyPr/>
        <a:lstStyle/>
        <a:p>
          <a:endParaRPr lang="en-US"/>
        </a:p>
      </dgm:t>
    </dgm:pt>
    <dgm:pt modelId="{6CB972B8-7CA5-4DCC-A3F8-5112C5269420}" type="pres">
      <dgm:prSet presAssocID="{8A4432D3-C3CC-42F5-B00E-9723F208FBB0}" presName="conn2-1" presStyleLbl="parChTrans1D3" presStyleIdx="2" presStyleCnt="3"/>
      <dgm:spPr/>
      <dgm:t>
        <a:bodyPr/>
        <a:lstStyle/>
        <a:p>
          <a:endParaRPr lang="en-GB"/>
        </a:p>
      </dgm:t>
    </dgm:pt>
    <dgm:pt modelId="{FA8A36D2-CD7E-469E-81E2-247209401EDB}" type="pres">
      <dgm:prSet presAssocID="{8A4432D3-C3CC-42F5-B00E-9723F208FBB0}" presName="connTx" presStyleLbl="parChTrans1D3" presStyleIdx="2" presStyleCnt="3"/>
      <dgm:spPr/>
      <dgm:t>
        <a:bodyPr/>
        <a:lstStyle/>
        <a:p>
          <a:endParaRPr lang="en-GB"/>
        </a:p>
      </dgm:t>
    </dgm:pt>
    <dgm:pt modelId="{79B02F66-409D-4995-B5ED-C4785C004034}" type="pres">
      <dgm:prSet presAssocID="{0FFA2665-214D-49CA-A9EE-ED1F6E6B45D2}" presName="root2" presStyleCnt="0"/>
      <dgm:spPr/>
      <dgm:t>
        <a:bodyPr/>
        <a:lstStyle/>
        <a:p>
          <a:endParaRPr lang="en-US"/>
        </a:p>
      </dgm:t>
    </dgm:pt>
    <dgm:pt modelId="{9A62939C-2526-4F8E-A1EB-EAF3BF5E7A37}" type="pres">
      <dgm:prSet presAssocID="{0FFA2665-214D-49CA-A9EE-ED1F6E6B45D2}" presName="LevelTwoTextNode" presStyleLbl="node3" presStyleIdx="2" presStyleCnt="3" custLinFactNeighborX="5158">
        <dgm:presLayoutVars>
          <dgm:chPref val="3"/>
        </dgm:presLayoutVars>
      </dgm:prSet>
      <dgm:spPr/>
      <dgm:t>
        <a:bodyPr/>
        <a:lstStyle/>
        <a:p>
          <a:endParaRPr lang="en-GB"/>
        </a:p>
      </dgm:t>
    </dgm:pt>
    <dgm:pt modelId="{32ADF3EE-CF25-4B15-AB15-B76AA4EC0251}" type="pres">
      <dgm:prSet presAssocID="{0FFA2665-214D-49CA-A9EE-ED1F6E6B45D2}" presName="level3hierChild" presStyleCnt="0"/>
      <dgm:spPr/>
      <dgm:t>
        <a:bodyPr/>
        <a:lstStyle/>
        <a:p>
          <a:endParaRPr lang="en-US"/>
        </a:p>
      </dgm:t>
    </dgm:pt>
  </dgm:ptLst>
  <dgm:cxnLst>
    <dgm:cxn modelId="{EC6BF29D-8100-445E-9628-71B251C6DC8B}" srcId="{95406E4C-D2F3-442A-A89E-DC0F29D6ED4F}" destId="{84459033-1DEA-4397-BB48-92E4F29D9853}" srcOrd="0" destOrd="0" parTransId="{1FB01788-EB43-4969-B50A-8CCE2A6917CC}" sibTransId="{FD35A494-9668-4995-8044-FB11AA3EAC00}"/>
    <dgm:cxn modelId="{A0F425BE-7B85-47D2-A17E-7E75FA46BAED}" type="presOf" srcId="{8ED992F9-2909-4897-B04A-6BA013721447}" destId="{5AEE4D75-E80E-4073-99DC-5897643F0F46}" srcOrd="0" destOrd="0" presId="urn:microsoft.com/office/officeart/2005/8/layout/hierarchy2"/>
    <dgm:cxn modelId="{C67B7F5A-2E5E-422C-B0B0-45223EEEEA4E}" type="presOf" srcId="{2D9473DE-33DA-4AB2-AA86-12A322F0655A}" destId="{359556FF-B6CD-42AB-B618-AB847C1CA326}" srcOrd="0" destOrd="0" presId="urn:microsoft.com/office/officeart/2005/8/layout/hierarchy2"/>
    <dgm:cxn modelId="{B40774B5-B2B4-4181-937D-107A93C01D31}" type="presOf" srcId="{BB5AC893-30A5-48A8-BD99-278C6551FE66}" destId="{0F20728D-0D8C-4D49-B08F-E7307049F9DA}" srcOrd="0" destOrd="0" presId="urn:microsoft.com/office/officeart/2005/8/layout/hierarchy2"/>
    <dgm:cxn modelId="{2CE04238-5156-4343-90F1-7D732721358B}" type="presOf" srcId="{8A4432D3-C3CC-42F5-B00E-9723F208FBB0}" destId="{FA8A36D2-CD7E-469E-81E2-247209401EDB}" srcOrd="1" destOrd="0" presId="urn:microsoft.com/office/officeart/2005/8/layout/hierarchy2"/>
    <dgm:cxn modelId="{ED031650-58FA-48B9-89A2-57E295294B22}" srcId="{215E9054-2C0B-4AE8-913E-318F7F66AEF3}" destId="{BBD762C4-702D-48B3-8DB7-374CD9B9D905}" srcOrd="0" destOrd="0" parTransId="{9B4F0EE4-A1EB-4EEE-812D-5970552C1E19}" sibTransId="{1D8ADF54-924C-4DEA-9B94-8C06C52524A5}"/>
    <dgm:cxn modelId="{2D654F19-E712-4D7D-92B6-A77DC5F820D6}" type="presOf" srcId="{8ED992F9-2909-4897-B04A-6BA013721447}" destId="{1B3253AB-B81B-4977-8A5C-6EEAE2110E0F}" srcOrd="1" destOrd="0" presId="urn:microsoft.com/office/officeart/2005/8/layout/hierarchy2"/>
    <dgm:cxn modelId="{478BE0C2-C88D-4D3C-A434-BA018BAA60AD}" type="presOf" srcId="{30D270D0-7DD3-4894-B7CE-14C8BDC0CB25}" destId="{5E6DBB82-8372-40DD-95A3-D0F3E26E23C4}" srcOrd="1" destOrd="0" presId="urn:microsoft.com/office/officeart/2005/8/layout/hierarchy2"/>
    <dgm:cxn modelId="{7CC50193-75D5-40D1-BF79-1107E049242D}" type="presOf" srcId="{30D270D0-7DD3-4894-B7CE-14C8BDC0CB25}" destId="{24C14D28-A42E-494D-9AC2-5E708E14DA6A}" srcOrd="0" destOrd="0" presId="urn:microsoft.com/office/officeart/2005/8/layout/hierarchy2"/>
    <dgm:cxn modelId="{E058A2B1-BAFD-422D-8BE4-AD6D235559C0}" srcId="{95406E4C-D2F3-442A-A89E-DC0F29D6ED4F}" destId="{0FFA2665-214D-49CA-A9EE-ED1F6E6B45D2}" srcOrd="1" destOrd="0" parTransId="{8A4432D3-C3CC-42F5-B00E-9723F208FBB0}" sibTransId="{6165C206-F583-4E3C-B9FF-47876F30815B}"/>
    <dgm:cxn modelId="{702BEB3A-4B56-4C80-9A0B-43034E3AC82C}" type="presOf" srcId="{8A4432D3-C3CC-42F5-B00E-9723F208FBB0}" destId="{6CB972B8-7CA5-4DCC-A3F8-5112C5269420}" srcOrd="0" destOrd="0" presId="urn:microsoft.com/office/officeart/2005/8/layout/hierarchy2"/>
    <dgm:cxn modelId="{6819E4F3-8E30-42D0-BD14-924A90802ECC}" type="presOf" srcId="{1FB01788-EB43-4969-B50A-8CCE2A6917CC}" destId="{1C21AFA2-7047-4A71-AE24-D55CE6881E24}" srcOrd="0" destOrd="0" presId="urn:microsoft.com/office/officeart/2005/8/layout/hierarchy2"/>
    <dgm:cxn modelId="{7B275B19-26D9-4100-BF85-85EBF2405AFE}" type="presOf" srcId="{0FFA2665-214D-49CA-A9EE-ED1F6E6B45D2}" destId="{9A62939C-2526-4F8E-A1EB-EAF3BF5E7A37}" srcOrd="0" destOrd="0" presId="urn:microsoft.com/office/officeart/2005/8/layout/hierarchy2"/>
    <dgm:cxn modelId="{D9CB489A-B2BD-4ED3-BE22-B1BF94C961DC}" type="presOf" srcId="{9B4F0EE4-A1EB-4EEE-812D-5970552C1E19}" destId="{DA179AF9-5489-4B9D-98E3-AC4C82A67E04}" srcOrd="1" destOrd="0" presId="urn:microsoft.com/office/officeart/2005/8/layout/hierarchy2"/>
    <dgm:cxn modelId="{0055F83E-CEBB-459F-AAF6-2C70A875CF91}" type="presOf" srcId="{9B4F0EE4-A1EB-4EEE-812D-5970552C1E19}" destId="{4641C484-FF25-45F0-97C6-230FC8B13C12}" srcOrd="0" destOrd="0" presId="urn:microsoft.com/office/officeart/2005/8/layout/hierarchy2"/>
    <dgm:cxn modelId="{EF4853E6-3FD4-48AB-805C-BBC183CC3C69}" type="presOf" srcId="{BBD762C4-702D-48B3-8DB7-374CD9B9D905}" destId="{A20616A3-C878-455B-8E45-685A391B8D16}" srcOrd="0" destOrd="0" presId="urn:microsoft.com/office/officeart/2005/8/layout/hierarchy2"/>
    <dgm:cxn modelId="{C05DD0DC-55E0-46AF-872C-BB556C4497A3}" srcId="{2D9473DE-33DA-4AB2-AA86-12A322F0655A}" destId="{95406E4C-D2F3-442A-A89E-DC0F29D6ED4F}" srcOrd="1" destOrd="0" parTransId="{30D270D0-7DD3-4894-B7CE-14C8BDC0CB25}" sibTransId="{610F64C1-6811-4B8A-A48D-BE8A5F33E77A}"/>
    <dgm:cxn modelId="{29C0FC2D-71E2-4538-8A1D-A3D7641C8A10}" type="presOf" srcId="{84459033-1DEA-4397-BB48-92E4F29D9853}" destId="{31E6D632-6652-48F7-97AF-B596C2EE0891}" srcOrd="0" destOrd="0" presId="urn:microsoft.com/office/officeart/2005/8/layout/hierarchy2"/>
    <dgm:cxn modelId="{F4825835-D772-4043-803C-4BA98793A1DD}" type="presOf" srcId="{95406E4C-D2F3-442A-A89E-DC0F29D6ED4F}" destId="{9C2BB01B-0B25-4500-811E-FD77B66B65C5}" srcOrd="0" destOrd="0" presId="urn:microsoft.com/office/officeart/2005/8/layout/hierarchy2"/>
    <dgm:cxn modelId="{A68CD061-1227-4CA9-922E-B83CC9B19505}" srcId="{2D9473DE-33DA-4AB2-AA86-12A322F0655A}" destId="{215E9054-2C0B-4AE8-913E-318F7F66AEF3}" srcOrd="0" destOrd="0" parTransId="{8ED992F9-2909-4897-B04A-6BA013721447}" sibTransId="{CDBDD7F1-B2D4-42EC-BF28-F8AE5FAC4146}"/>
    <dgm:cxn modelId="{369A75F2-8895-4F2F-A41C-70D23BD3D92C}" type="presOf" srcId="{1FB01788-EB43-4969-B50A-8CCE2A6917CC}" destId="{F0B6765A-333D-4B6D-B9DE-B9E5CD39B71F}" srcOrd="1" destOrd="0" presId="urn:microsoft.com/office/officeart/2005/8/layout/hierarchy2"/>
    <dgm:cxn modelId="{85DD9533-94DC-401B-804C-15B256C8A707}" type="presOf" srcId="{215E9054-2C0B-4AE8-913E-318F7F66AEF3}" destId="{E8A4D440-C20E-45DF-A833-DEA99744AC81}" srcOrd="0" destOrd="0" presId="urn:microsoft.com/office/officeart/2005/8/layout/hierarchy2"/>
    <dgm:cxn modelId="{ADF34338-B1D8-4B6A-B821-41E89DFF6F62}" srcId="{BB5AC893-30A5-48A8-BD99-278C6551FE66}" destId="{2D9473DE-33DA-4AB2-AA86-12A322F0655A}" srcOrd="0" destOrd="0" parTransId="{6DFA8588-1DB4-45ED-8779-F9C0E4380EBD}" sibTransId="{E25F85F0-6068-412A-A391-5055048A45B0}"/>
    <dgm:cxn modelId="{70D74D27-F3D0-478E-890C-E80B5EE58792}" type="presParOf" srcId="{0F20728D-0D8C-4D49-B08F-E7307049F9DA}" destId="{DE6F3260-3D79-4826-9579-468B12B58A99}" srcOrd="0" destOrd="0" presId="urn:microsoft.com/office/officeart/2005/8/layout/hierarchy2"/>
    <dgm:cxn modelId="{A0ACF037-002D-4D69-AF20-D81B33D3D06C}" type="presParOf" srcId="{DE6F3260-3D79-4826-9579-468B12B58A99}" destId="{359556FF-B6CD-42AB-B618-AB847C1CA326}" srcOrd="0" destOrd="0" presId="urn:microsoft.com/office/officeart/2005/8/layout/hierarchy2"/>
    <dgm:cxn modelId="{07CCF861-5EEB-48D8-A052-6F0BFD0D85F6}" type="presParOf" srcId="{DE6F3260-3D79-4826-9579-468B12B58A99}" destId="{C55E0274-1FFB-4AC1-A762-6DFD2CB3A034}" srcOrd="1" destOrd="0" presId="urn:microsoft.com/office/officeart/2005/8/layout/hierarchy2"/>
    <dgm:cxn modelId="{F9401C26-5677-48F3-B44A-DF025E3A6B1B}" type="presParOf" srcId="{C55E0274-1FFB-4AC1-A762-6DFD2CB3A034}" destId="{5AEE4D75-E80E-4073-99DC-5897643F0F46}" srcOrd="0" destOrd="0" presId="urn:microsoft.com/office/officeart/2005/8/layout/hierarchy2"/>
    <dgm:cxn modelId="{B208516C-88D0-4F20-B231-2513C4C7B2BF}" type="presParOf" srcId="{5AEE4D75-E80E-4073-99DC-5897643F0F46}" destId="{1B3253AB-B81B-4977-8A5C-6EEAE2110E0F}" srcOrd="0" destOrd="0" presId="urn:microsoft.com/office/officeart/2005/8/layout/hierarchy2"/>
    <dgm:cxn modelId="{6A868FB3-5124-44F3-9CF2-AEDC8C366389}" type="presParOf" srcId="{C55E0274-1FFB-4AC1-A762-6DFD2CB3A034}" destId="{A2E2B7BB-BE9B-4366-A85F-9D3958794D85}" srcOrd="1" destOrd="0" presId="urn:microsoft.com/office/officeart/2005/8/layout/hierarchy2"/>
    <dgm:cxn modelId="{76F36728-AC43-4EE9-AAAD-41BC67BCF172}" type="presParOf" srcId="{A2E2B7BB-BE9B-4366-A85F-9D3958794D85}" destId="{E8A4D440-C20E-45DF-A833-DEA99744AC81}" srcOrd="0" destOrd="0" presId="urn:microsoft.com/office/officeart/2005/8/layout/hierarchy2"/>
    <dgm:cxn modelId="{FBEF2C57-A2A7-44CE-B68B-3D6496355179}" type="presParOf" srcId="{A2E2B7BB-BE9B-4366-A85F-9D3958794D85}" destId="{66816B6D-F8C6-4E69-8849-70896E7F84E0}" srcOrd="1" destOrd="0" presId="urn:microsoft.com/office/officeart/2005/8/layout/hierarchy2"/>
    <dgm:cxn modelId="{8AD688B3-DF17-4038-AC9F-C1A369FDE2A2}" type="presParOf" srcId="{66816B6D-F8C6-4E69-8849-70896E7F84E0}" destId="{4641C484-FF25-45F0-97C6-230FC8B13C12}" srcOrd="0" destOrd="0" presId="urn:microsoft.com/office/officeart/2005/8/layout/hierarchy2"/>
    <dgm:cxn modelId="{2703B530-29D9-4EB1-855B-03791A043CBD}" type="presParOf" srcId="{4641C484-FF25-45F0-97C6-230FC8B13C12}" destId="{DA179AF9-5489-4B9D-98E3-AC4C82A67E04}" srcOrd="0" destOrd="0" presId="urn:microsoft.com/office/officeart/2005/8/layout/hierarchy2"/>
    <dgm:cxn modelId="{712D8F88-559F-4485-BFE9-0954C7E1A74B}" type="presParOf" srcId="{66816B6D-F8C6-4E69-8849-70896E7F84E0}" destId="{A9921B59-AADF-4E15-AECE-26134E514F3A}" srcOrd="1" destOrd="0" presId="urn:microsoft.com/office/officeart/2005/8/layout/hierarchy2"/>
    <dgm:cxn modelId="{71EAB55E-5B96-460B-85D1-E7E3AFAE5F08}" type="presParOf" srcId="{A9921B59-AADF-4E15-AECE-26134E514F3A}" destId="{A20616A3-C878-455B-8E45-685A391B8D16}" srcOrd="0" destOrd="0" presId="urn:microsoft.com/office/officeart/2005/8/layout/hierarchy2"/>
    <dgm:cxn modelId="{28DA79FD-CD6C-4836-B8BF-B8E69CA44EB3}" type="presParOf" srcId="{A9921B59-AADF-4E15-AECE-26134E514F3A}" destId="{07860835-5B57-43EF-B2F6-408B0B7EA48D}" srcOrd="1" destOrd="0" presId="urn:microsoft.com/office/officeart/2005/8/layout/hierarchy2"/>
    <dgm:cxn modelId="{1A21A61D-A9B9-4186-A792-130C647EA7A0}" type="presParOf" srcId="{C55E0274-1FFB-4AC1-A762-6DFD2CB3A034}" destId="{24C14D28-A42E-494D-9AC2-5E708E14DA6A}" srcOrd="2" destOrd="0" presId="urn:microsoft.com/office/officeart/2005/8/layout/hierarchy2"/>
    <dgm:cxn modelId="{4F25DA36-4B1C-4637-8FEE-F466CB4337CF}" type="presParOf" srcId="{24C14D28-A42E-494D-9AC2-5E708E14DA6A}" destId="{5E6DBB82-8372-40DD-95A3-D0F3E26E23C4}" srcOrd="0" destOrd="0" presId="urn:microsoft.com/office/officeart/2005/8/layout/hierarchy2"/>
    <dgm:cxn modelId="{9BC9655B-2478-4690-A5DE-D93BCB741E11}" type="presParOf" srcId="{C55E0274-1FFB-4AC1-A762-6DFD2CB3A034}" destId="{7673CC8C-B9D0-4BD1-B38A-93CBD13394BD}" srcOrd="3" destOrd="0" presId="urn:microsoft.com/office/officeart/2005/8/layout/hierarchy2"/>
    <dgm:cxn modelId="{461D2DFA-366C-415F-932D-1F0AEF3A8D3D}" type="presParOf" srcId="{7673CC8C-B9D0-4BD1-B38A-93CBD13394BD}" destId="{9C2BB01B-0B25-4500-811E-FD77B66B65C5}" srcOrd="0" destOrd="0" presId="urn:microsoft.com/office/officeart/2005/8/layout/hierarchy2"/>
    <dgm:cxn modelId="{34B868C2-85A9-40FF-8DD3-447B44CC1D17}" type="presParOf" srcId="{7673CC8C-B9D0-4BD1-B38A-93CBD13394BD}" destId="{746BEB9E-F168-4F11-A6AF-8054433A6A7A}" srcOrd="1" destOrd="0" presId="urn:microsoft.com/office/officeart/2005/8/layout/hierarchy2"/>
    <dgm:cxn modelId="{FFF07768-74A4-4451-9E12-72BB4B72EC90}" type="presParOf" srcId="{746BEB9E-F168-4F11-A6AF-8054433A6A7A}" destId="{1C21AFA2-7047-4A71-AE24-D55CE6881E24}" srcOrd="0" destOrd="0" presId="urn:microsoft.com/office/officeart/2005/8/layout/hierarchy2"/>
    <dgm:cxn modelId="{8551A2B7-A196-47E8-8F16-E7AD36DBDE3C}" type="presParOf" srcId="{1C21AFA2-7047-4A71-AE24-D55CE6881E24}" destId="{F0B6765A-333D-4B6D-B9DE-B9E5CD39B71F}" srcOrd="0" destOrd="0" presId="urn:microsoft.com/office/officeart/2005/8/layout/hierarchy2"/>
    <dgm:cxn modelId="{855CCD5D-57AE-40F2-BD9D-AB92A727F01B}" type="presParOf" srcId="{746BEB9E-F168-4F11-A6AF-8054433A6A7A}" destId="{0B379E9F-8DFB-4F89-9097-3BCCBE25DE4E}" srcOrd="1" destOrd="0" presId="urn:microsoft.com/office/officeart/2005/8/layout/hierarchy2"/>
    <dgm:cxn modelId="{A0306267-3B81-4DA4-AF36-74F211DA5C51}" type="presParOf" srcId="{0B379E9F-8DFB-4F89-9097-3BCCBE25DE4E}" destId="{31E6D632-6652-48F7-97AF-B596C2EE0891}" srcOrd="0" destOrd="0" presId="urn:microsoft.com/office/officeart/2005/8/layout/hierarchy2"/>
    <dgm:cxn modelId="{A7545527-3BA3-4C3C-ADD4-399AB29B63B6}" type="presParOf" srcId="{0B379E9F-8DFB-4F89-9097-3BCCBE25DE4E}" destId="{73DC2545-8BA5-446B-87B7-6D1A898A2D50}" srcOrd="1" destOrd="0" presId="urn:microsoft.com/office/officeart/2005/8/layout/hierarchy2"/>
    <dgm:cxn modelId="{34FC14DE-9BCA-458B-A11C-74D62A387A15}" type="presParOf" srcId="{746BEB9E-F168-4F11-A6AF-8054433A6A7A}" destId="{6CB972B8-7CA5-4DCC-A3F8-5112C5269420}" srcOrd="2" destOrd="0" presId="urn:microsoft.com/office/officeart/2005/8/layout/hierarchy2"/>
    <dgm:cxn modelId="{EADF4515-3F5F-42B5-90C1-F91CCAACD5CE}" type="presParOf" srcId="{6CB972B8-7CA5-4DCC-A3F8-5112C5269420}" destId="{FA8A36D2-CD7E-469E-81E2-247209401EDB}" srcOrd="0" destOrd="0" presId="urn:microsoft.com/office/officeart/2005/8/layout/hierarchy2"/>
    <dgm:cxn modelId="{8590A302-A9A4-4722-A0AF-32D9C6A7D72E}" type="presParOf" srcId="{746BEB9E-F168-4F11-A6AF-8054433A6A7A}" destId="{79B02F66-409D-4995-B5ED-C4785C004034}" srcOrd="3" destOrd="0" presId="urn:microsoft.com/office/officeart/2005/8/layout/hierarchy2"/>
    <dgm:cxn modelId="{1468C7D7-90F2-4CF7-9A52-F171A05B03F2}" type="presParOf" srcId="{79B02F66-409D-4995-B5ED-C4785C004034}" destId="{9A62939C-2526-4F8E-A1EB-EAF3BF5E7A37}" srcOrd="0" destOrd="0" presId="urn:microsoft.com/office/officeart/2005/8/layout/hierarchy2"/>
    <dgm:cxn modelId="{66BEE728-D383-4E3A-838F-9B4AD2F1C8D0}" type="presParOf" srcId="{79B02F66-409D-4995-B5ED-C4785C004034}" destId="{32ADF3EE-CF25-4B15-AB15-B76AA4EC0251}"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9556FF-B6CD-42AB-B618-AB847C1CA326}">
      <dsp:nvSpPr>
        <dsp:cNvPr id="0" name=""/>
        <dsp:cNvSpPr/>
      </dsp:nvSpPr>
      <dsp:spPr>
        <a:xfrm>
          <a:off x="0" y="1285622"/>
          <a:ext cx="2536448" cy="212934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1" kern="1200" dirty="0" smtClean="0"/>
            <a:t>Select / load benchmarks </a:t>
          </a:r>
        </a:p>
        <a:p>
          <a:pPr lvl="0" algn="ctr" defTabSz="711200">
            <a:lnSpc>
              <a:spcPct val="90000"/>
            </a:lnSpc>
            <a:spcBef>
              <a:spcPct val="0"/>
            </a:spcBef>
            <a:spcAft>
              <a:spcPct val="35000"/>
            </a:spcAft>
          </a:pPr>
          <a:r>
            <a:rPr lang="en-GB" sz="1600" b="1" kern="1200" dirty="0" smtClean="0"/>
            <a:t>Sensitivities (S) &amp; C/E data</a:t>
          </a:r>
        </a:p>
        <a:p>
          <a:pPr lvl="0" algn="ctr" defTabSz="711200">
            <a:lnSpc>
              <a:spcPct val="90000"/>
            </a:lnSpc>
            <a:spcBef>
              <a:spcPct val="0"/>
            </a:spcBef>
            <a:spcAft>
              <a:spcPct val="35000"/>
            </a:spcAft>
          </a:pPr>
          <a:r>
            <a:rPr lang="en-GB" sz="1600" b="1" kern="1200" dirty="0" smtClean="0"/>
            <a:t>DICE</a:t>
          </a:r>
        </a:p>
        <a:p>
          <a:pPr lvl="0" algn="ctr" defTabSz="711200">
            <a:lnSpc>
              <a:spcPct val="90000"/>
            </a:lnSpc>
            <a:spcBef>
              <a:spcPct val="0"/>
            </a:spcBef>
            <a:spcAft>
              <a:spcPct val="35000"/>
            </a:spcAft>
          </a:pPr>
          <a:r>
            <a:rPr lang="en-GB" sz="1600" b="1" kern="1200" dirty="0" smtClean="0"/>
            <a:t>IDAT</a:t>
          </a:r>
        </a:p>
        <a:p>
          <a:pPr lvl="0" algn="ctr" defTabSz="711200">
            <a:lnSpc>
              <a:spcPct val="90000"/>
            </a:lnSpc>
            <a:spcBef>
              <a:spcPct val="0"/>
            </a:spcBef>
            <a:spcAft>
              <a:spcPct val="35000"/>
            </a:spcAft>
          </a:pPr>
          <a:r>
            <a:rPr lang="en-GB" sz="1600" b="1" kern="1200" dirty="0" smtClean="0"/>
            <a:t>Personal</a:t>
          </a:r>
        </a:p>
        <a:p>
          <a:pPr lvl="0" algn="ctr" defTabSz="711200">
            <a:lnSpc>
              <a:spcPct val="90000"/>
            </a:lnSpc>
            <a:spcBef>
              <a:spcPct val="0"/>
            </a:spcBef>
            <a:spcAft>
              <a:spcPct val="35000"/>
            </a:spcAft>
          </a:pPr>
          <a:r>
            <a:rPr lang="en-GB" sz="1600" b="1" kern="1200" dirty="0" smtClean="0"/>
            <a:t>Numerical Benchmarks</a:t>
          </a:r>
          <a:endParaRPr lang="en-GB" sz="1600" b="1" kern="1200" dirty="0"/>
        </a:p>
      </dsp:txBody>
      <dsp:txXfrm>
        <a:off x="62366" y="1347988"/>
        <a:ext cx="2411716" cy="2004608"/>
      </dsp:txXfrm>
    </dsp:sp>
    <dsp:sp modelId="{5AEE4D75-E80E-4073-99DC-5897643F0F46}">
      <dsp:nvSpPr>
        <dsp:cNvPr id="0" name=""/>
        <dsp:cNvSpPr/>
      </dsp:nvSpPr>
      <dsp:spPr>
        <a:xfrm rot="18239347">
          <a:off x="2199589" y="1698502"/>
          <a:ext cx="1527828" cy="36790"/>
        </a:xfrm>
        <a:custGeom>
          <a:avLst/>
          <a:gdLst/>
          <a:ahLst/>
          <a:cxnLst/>
          <a:rect l="0" t="0" r="0" b="0"/>
          <a:pathLst>
            <a:path>
              <a:moveTo>
                <a:pt x="0" y="18395"/>
              </a:moveTo>
              <a:lnTo>
                <a:pt x="1527828" y="18395"/>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GB" sz="1600" kern="1200" dirty="0"/>
        </a:p>
      </dsp:txBody>
      <dsp:txXfrm>
        <a:off x="2925308" y="1678701"/>
        <a:ext cx="76391" cy="76391"/>
      </dsp:txXfrm>
    </dsp:sp>
    <dsp:sp modelId="{E8A4D440-C20E-45DF-A833-DEA99744AC81}">
      <dsp:nvSpPr>
        <dsp:cNvPr id="0" name=""/>
        <dsp:cNvSpPr/>
      </dsp:nvSpPr>
      <dsp:spPr>
        <a:xfrm>
          <a:off x="3390559" y="372950"/>
          <a:ext cx="2617229" cy="142110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1" kern="1200" dirty="0" smtClean="0"/>
            <a:t>User Input Perturbation (P)</a:t>
          </a:r>
        </a:p>
        <a:p>
          <a:pPr lvl="0" algn="ctr" defTabSz="711200">
            <a:lnSpc>
              <a:spcPct val="90000"/>
            </a:lnSpc>
            <a:spcBef>
              <a:spcPct val="0"/>
            </a:spcBef>
            <a:spcAft>
              <a:spcPct val="35000"/>
            </a:spcAft>
          </a:pPr>
          <a:r>
            <a:rPr lang="en-GB" sz="1600" b="1" kern="1200" dirty="0" smtClean="0"/>
            <a:t> isotope/reaction/energy cross section</a:t>
          </a:r>
        </a:p>
      </dsp:txBody>
      <dsp:txXfrm>
        <a:off x="3432182" y="414573"/>
        <a:ext cx="2533983" cy="1337857"/>
      </dsp:txXfrm>
    </dsp:sp>
    <dsp:sp modelId="{4641C484-FF25-45F0-97C6-230FC8B13C12}">
      <dsp:nvSpPr>
        <dsp:cNvPr id="0" name=""/>
        <dsp:cNvSpPr/>
      </dsp:nvSpPr>
      <dsp:spPr>
        <a:xfrm>
          <a:off x="6007788" y="1065107"/>
          <a:ext cx="950312" cy="36790"/>
        </a:xfrm>
        <a:custGeom>
          <a:avLst/>
          <a:gdLst/>
          <a:ahLst/>
          <a:cxnLst/>
          <a:rect l="0" t="0" r="0" b="0"/>
          <a:pathLst>
            <a:path>
              <a:moveTo>
                <a:pt x="0" y="18395"/>
              </a:moveTo>
              <a:lnTo>
                <a:pt x="950312" y="18395"/>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GB" sz="1600" kern="1200" dirty="0"/>
        </a:p>
      </dsp:txBody>
      <dsp:txXfrm>
        <a:off x="6459186" y="1059744"/>
        <a:ext cx="47515" cy="47515"/>
      </dsp:txXfrm>
    </dsp:sp>
    <dsp:sp modelId="{A20616A3-C878-455B-8E45-685A391B8D16}">
      <dsp:nvSpPr>
        <dsp:cNvPr id="0" name=""/>
        <dsp:cNvSpPr/>
      </dsp:nvSpPr>
      <dsp:spPr>
        <a:xfrm>
          <a:off x="6958101" y="362739"/>
          <a:ext cx="2109698" cy="144152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1" kern="1200" dirty="0" smtClean="0"/>
            <a:t>S*P</a:t>
          </a:r>
        </a:p>
        <a:p>
          <a:pPr lvl="0" algn="ctr" defTabSz="711200">
            <a:lnSpc>
              <a:spcPct val="90000"/>
            </a:lnSpc>
            <a:spcBef>
              <a:spcPct val="0"/>
            </a:spcBef>
            <a:spcAft>
              <a:spcPct val="35000"/>
            </a:spcAft>
          </a:pPr>
          <a:r>
            <a:rPr lang="en-GB" sz="1600" b="1" kern="1200" dirty="0" smtClean="0"/>
            <a:t>Δk</a:t>
          </a:r>
          <a:r>
            <a:rPr lang="en-GB" sz="1600" b="1" kern="1200" baseline="-25000" dirty="0" smtClean="0"/>
            <a:t>eff </a:t>
          </a:r>
          <a:r>
            <a:rPr lang="en-GB" sz="1600" b="1" kern="1200" baseline="0" dirty="0" smtClean="0"/>
            <a:t>for selected cases</a:t>
          </a:r>
        </a:p>
        <a:p>
          <a:pPr lvl="0" algn="ctr" defTabSz="711200">
            <a:lnSpc>
              <a:spcPct val="90000"/>
            </a:lnSpc>
            <a:spcBef>
              <a:spcPct val="0"/>
            </a:spcBef>
            <a:spcAft>
              <a:spcPct val="35000"/>
            </a:spcAft>
          </a:pPr>
          <a:r>
            <a:rPr lang="en-GB" sz="1600" b="1" kern="1200" baseline="0" dirty="0" smtClean="0"/>
            <a:t>C/E output plot  grouped by criteria</a:t>
          </a:r>
          <a:endParaRPr lang="en-GB" sz="1600" b="1" kern="1200" baseline="-25000" dirty="0"/>
        </a:p>
      </dsp:txBody>
      <dsp:txXfrm>
        <a:off x="7000322" y="404960"/>
        <a:ext cx="2025256" cy="1357083"/>
      </dsp:txXfrm>
    </dsp:sp>
    <dsp:sp modelId="{24C14D28-A42E-494D-9AC2-5E708E14DA6A}">
      <dsp:nvSpPr>
        <dsp:cNvPr id="0" name=""/>
        <dsp:cNvSpPr/>
      </dsp:nvSpPr>
      <dsp:spPr>
        <a:xfrm rot="3217743">
          <a:off x="2216345" y="2965194"/>
          <a:ext cx="1573029" cy="36790"/>
        </a:xfrm>
        <a:custGeom>
          <a:avLst/>
          <a:gdLst/>
          <a:ahLst/>
          <a:cxnLst/>
          <a:rect l="0" t="0" r="0" b="0"/>
          <a:pathLst>
            <a:path>
              <a:moveTo>
                <a:pt x="0" y="18395"/>
              </a:moveTo>
              <a:lnTo>
                <a:pt x="1573029" y="18395"/>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GB" sz="1600" kern="1200" dirty="0"/>
        </a:p>
      </dsp:txBody>
      <dsp:txXfrm>
        <a:off x="2963534" y="2944263"/>
        <a:ext cx="78651" cy="78651"/>
      </dsp:txXfrm>
    </dsp:sp>
    <dsp:sp modelId="{9C2BB01B-0B25-4500-811E-FD77B66B65C5}">
      <dsp:nvSpPr>
        <dsp:cNvPr id="0" name=""/>
        <dsp:cNvSpPr/>
      </dsp:nvSpPr>
      <dsp:spPr>
        <a:xfrm>
          <a:off x="3469272" y="2810665"/>
          <a:ext cx="2723684" cy="161244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1" kern="1200" dirty="0" smtClean="0"/>
            <a:t>Covariance data via JANIS (C)</a:t>
          </a:r>
        </a:p>
        <a:p>
          <a:pPr lvl="0" algn="ctr" defTabSz="711200">
            <a:lnSpc>
              <a:spcPct val="90000"/>
            </a:lnSpc>
            <a:spcBef>
              <a:spcPct val="0"/>
            </a:spcBef>
            <a:spcAft>
              <a:spcPct val="35000"/>
            </a:spcAft>
          </a:pPr>
          <a:r>
            <a:rPr lang="en-GB" sz="1600" b="1" kern="1200" dirty="0" smtClean="0"/>
            <a:t>Built in processed data for major libraries  </a:t>
          </a:r>
        </a:p>
        <a:p>
          <a:pPr lvl="0" algn="ctr" defTabSz="711200">
            <a:lnSpc>
              <a:spcPct val="90000"/>
            </a:lnSpc>
            <a:spcBef>
              <a:spcPct val="0"/>
            </a:spcBef>
            <a:spcAft>
              <a:spcPct val="35000"/>
            </a:spcAft>
          </a:pPr>
          <a:r>
            <a:rPr lang="en-GB" sz="1600" b="1" kern="1200" dirty="0" smtClean="0"/>
            <a:t>Load personal (coverx)</a:t>
          </a:r>
        </a:p>
        <a:p>
          <a:pPr lvl="0" algn="ctr" defTabSz="711200">
            <a:lnSpc>
              <a:spcPct val="90000"/>
            </a:lnSpc>
            <a:spcBef>
              <a:spcPct val="0"/>
            </a:spcBef>
            <a:spcAft>
              <a:spcPct val="35000"/>
            </a:spcAft>
          </a:pPr>
          <a:r>
            <a:rPr lang="en-GB" sz="1600" b="1" kern="1200" dirty="0" smtClean="0"/>
            <a:t>M energy groups (fixed)</a:t>
          </a:r>
          <a:endParaRPr lang="en-GB" sz="1600" b="1" kern="1200" dirty="0"/>
        </a:p>
      </dsp:txBody>
      <dsp:txXfrm>
        <a:off x="3516499" y="2857892"/>
        <a:ext cx="2629230" cy="1517988"/>
      </dsp:txXfrm>
    </dsp:sp>
    <dsp:sp modelId="{1C21AFA2-7047-4A71-AE24-D55CE6881E24}">
      <dsp:nvSpPr>
        <dsp:cNvPr id="0" name=""/>
        <dsp:cNvSpPr/>
      </dsp:nvSpPr>
      <dsp:spPr>
        <a:xfrm rot="18733560">
          <a:off x="6006273" y="3176958"/>
          <a:ext cx="1138511" cy="36790"/>
        </a:xfrm>
        <a:custGeom>
          <a:avLst/>
          <a:gdLst/>
          <a:ahLst/>
          <a:cxnLst/>
          <a:rect l="0" t="0" r="0" b="0"/>
          <a:pathLst>
            <a:path>
              <a:moveTo>
                <a:pt x="0" y="18395"/>
              </a:moveTo>
              <a:lnTo>
                <a:pt x="1138511" y="18395"/>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GB" sz="1600" kern="1200" dirty="0"/>
        </a:p>
      </dsp:txBody>
      <dsp:txXfrm>
        <a:off x="6547066" y="3166890"/>
        <a:ext cx="56925" cy="56925"/>
      </dsp:txXfrm>
    </dsp:sp>
    <dsp:sp modelId="{31E6D632-6652-48F7-97AF-B596C2EE0891}">
      <dsp:nvSpPr>
        <dsp:cNvPr id="0" name=""/>
        <dsp:cNvSpPr/>
      </dsp:nvSpPr>
      <dsp:spPr>
        <a:xfrm>
          <a:off x="6958101" y="1962492"/>
          <a:ext cx="2109698" cy="162265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1" kern="1200" baseline="0" dirty="0" smtClean="0"/>
            <a:t>S*C*S</a:t>
          </a:r>
          <a:r>
            <a:rPr lang="en-GB" sz="1600" b="1" kern="1200" baseline="30000" dirty="0" smtClean="0"/>
            <a:t>T</a:t>
          </a:r>
        </a:p>
        <a:p>
          <a:pPr lvl="0" algn="ctr" defTabSz="711200">
            <a:lnSpc>
              <a:spcPct val="90000"/>
            </a:lnSpc>
            <a:spcBef>
              <a:spcPct val="0"/>
            </a:spcBef>
            <a:spcAft>
              <a:spcPct val="35000"/>
            </a:spcAft>
          </a:pPr>
          <a:r>
            <a:rPr lang="en-GB" sz="1600" b="1" kern="1200" baseline="0" dirty="0" smtClean="0"/>
            <a:t>U</a:t>
          </a:r>
          <a:r>
            <a:rPr lang="en-GB" sz="1600" b="1" kern="1200" baseline="-25000" dirty="0" smtClean="0"/>
            <a:t>C(XS) </a:t>
          </a:r>
          <a:r>
            <a:rPr lang="en-GB" sz="1600" b="1" kern="1200" baseline="0" dirty="0" smtClean="0"/>
            <a:t>for selected cases</a:t>
          </a:r>
          <a:endParaRPr lang="en-GB" sz="1600" b="1" kern="1200" baseline="-25000" dirty="0" smtClean="0"/>
        </a:p>
        <a:p>
          <a:pPr lvl="0" algn="ctr" defTabSz="711200">
            <a:lnSpc>
              <a:spcPct val="90000"/>
            </a:lnSpc>
            <a:spcBef>
              <a:spcPct val="0"/>
            </a:spcBef>
            <a:spcAft>
              <a:spcPct val="35000"/>
            </a:spcAft>
          </a:pPr>
          <a:r>
            <a:rPr lang="en-GB" sz="1600" b="1" kern="1200" baseline="0" dirty="0" smtClean="0"/>
            <a:t>Additional uncertainty on output plot grouped by criteria</a:t>
          </a:r>
          <a:endParaRPr lang="en-GB" sz="1600" b="1" kern="1200" dirty="0"/>
        </a:p>
      </dsp:txBody>
      <dsp:txXfrm>
        <a:off x="7005627" y="2010018"/>
        <a:ext cx="2014646" cy="1527601"/>
      </dsp:txXfrm>
    </dsp:sp>
    <dsp:sp modelId="{6CB972B8-7CA5-4DCC-A3F8-5112C5269420}">
      <dsp:nvSpPr>
        <dsp:cNvPr id="0" name=""/>
        <dsp:cNvSpPr/>
      </dsp:nvSpPr>
      <dsp:spPr>
        <a:xfrm rot="2431082">
          <a:off x="6072277" y="3925447"/>
          <a:ext cx="1006502" cy="36790"/>
        </a:xfrm>
        <a:custGeom>
          <a:avLst/>
          <a:gdLst/>
          <a:ahLst/>
          <a:cxnLst/>
          <a:rect l="0" t="0" r="0" b="0"/>
          <a:pathLst>
            <a:path>
              <a:moveTo>
                <a:pt x="0" y="18395"/>
              </a:moveTo>
              <a:lnTo>
                <a:pt x="1006502" y="18395"/>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p>
      </dsp:txBody>
      <dsp:txXfrm>
        <a:off x="6550366" y="3918680"/>
        <a:ext cx="50325" cy="50325"/>
      </dsp:txXfrm>
    </dsp:sp>
    <dsp:sp modelId="{9A62939C-2526-4F8E-A1EB-EAF3BF5E7A37}">
      <dsp:nvSpPr>
        <dsp:cNvPr id="0" name=""/>
        <dsp:cNvSpPr/>
      </dsp:nvSpPr>
      <dsp:spPr>
        <a:xfrm>
          <a:off x="6958101" y="3743373"/>
          <a:ext cx="2109698" cy="105484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1" kern="1200" dirty="0" smtClean="0"/>
            <a:t>Matrix plot showing individual contribution to </a:t>
          </a:r>
          <a:r>
            <a:rPr lang="en-GB" sz="1600" b="1" kern="1200" baseline="0" dirty="0" smtClean="0"/>
            <a:t>U</a:t>
          </a:r>
          <a:r>
            <a:rPr lang="en-GB" sz="1600" b="1" kern="1200" baseline="-25000" dirty="0" smtClean="0"/>
            <a:t>C(XS) </a:t>
          </a:r>
          <a:r>
            <a:rPr lang="en-GB" sz="1600" b="1" kern="1200" baseline="0" dirty="0" smtClean="0"/>
            <a:t>by isotope-reaction</a:t>
          </a:r>
          <a:r>
            <a:rPr lang="en-GB" sz="1600" b="1" kern="1200" dirty="0" smtClean="0"/>
            <a:t> </a:t>
          </a:r>
          <a:endParaRPr lang="en-GB" sz="1600" b="1" kern="1200" dirty="0"/>
        </a:p>
      </dsp:txBody>
      <dsp:txXfrm>
        <a:off x="6988996" y="3774268"/>
        <a:ext cx="2047908" cy="99305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eaLnBrk="0" hangingPunct="0">
              <a:defRPr sz="1200">
                <a:latin typeface="Times New Roman" charset="0"/>
              </a:defRPr>
            </a:lvl1pPr>
          </a:lstStyle>
          <a:p>
            <a:pPr>
              <a:defRPr/>
            </a:pPr>
            <a:endParaRPr lang="en-GB"/>
          </a:p>
        </p:txBody>
      </p:sp>
      <p:sp>
        <p:nvSpPr>
          <p:cNvPr id="3" name="Date Placeholder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eaLnBrk="0" hangingPunct="0">
              <a:defRPr sz="1200">
                <a:latin typeface="Times New Roman" charset="0"/>
              </a:defRPr>
            </a:lvl1pPr>
          </a:lstStyle>
          <a:p>
            <a:pPr>
              <a:defRPr/>
            </a:pPr>
            <a:fld id="{88B603C9-3679-4124-8366-CC290EE0656D}" type="datetimeFigureOut">
              <a:rPr lang="en-US"/>
              <a:pPr>
                <a:defRPr/>
              </a:pPr>
              <a:t>3/29/2017</a:t>
            </a:fld>
            <a:endParaRPr lang="en-GB" dirty="0"/>
          </a:p>
        </p:txBody>
      </p:sp>
      <p:sp>
        <p:nvSpPr>
          <p:cNvPr id="4" name="Footer Placeholder 3"/>
          <p:cNvSpPr>
            <a:spLocks noGrp="1"/>
          </p:cNvSpPr>
          <p:nvPr>
            <p:ph type="ftr" sz="quarter" idx="2"/>
          </p:nvPr>
        </p:nvSpPr>
        <p:spPr>
          <a:xfrm>
            <a:off x="0" y="9445625"/>
            <a:ext cx="2949575" cy="496888"/>
          </a:xfrm>
          <a:prstGeom prst="rect">
            <a:avLst/>
          </a:prstGeom>
        </p:spPr>
        <p:txBody>
          <a:bodyPr vert="horz" lIns="91440" tIns="45720" rIns="91440" bIns="45720" rtlCol="0" anchor="b"/>
          <a:lstStyle>
            <a:lvl1pPr algn="l" eaLnBrk="0" hangingPunct="0">
              <a:defRPr sz="1200">
                <a:latin typeface="Times New Roman" charset="0"/>
              </a:defRPr>
            </a:lvl1pPr>
          </a:lstStyle>
          <a:p>
            <a:pPr>
              <a:defRPr/>
            </a:pPr>
            <a:endParaRPr lang="en-GB"/>
          </a:p>
        </p:txBody>
      </p:sp>
      <p:sp>
        <p:nvSpPr>
          <p:cNvPr id="5" name="Slide Number Placeholder 4"/>
          <p:cNvSpPr>
            <a:spLocks noGrp="1"/>
          </p:cNvSpPr>
          <p:nvPr>
            <p:ph type="sldNum" sz="quarter" idx="3"/>
          </p:nvPr>
        </p:nvSpPr>
        <p:spPr>
          <a:xfrm>
            <a:off x="3854450" y="9445625"/>
            <a:ext cx="2949575" cy="496888"/>
          </a:xfrm>
          <a:prstGeom prst="rect">
            <a:avLst/>
          </a:prstGeom>
        </p:spPr>
        <p:txBody>
          <a:bodyPr vert="horz" lIns="91440" tIns="45720" rIns="91440" bIns="45720" rtlCol="0" anchor="b"/>
          <a:lstStyle>
            <a:lvl1pPr algn="r" eaLnBrk="0" hangingPunct="0">
              <a:defRPr sz="1200">
                <a:latin typeface="Times New Roman" charset="0"/>
              </a:defRPr>
            </a:lvl1pPr>
          </a:lstStyle>
          <a:p>
            <a:pPr>
              <a:defRPr/>
            </a:pPr>
            <a:fld id="{2E2CBC00-EADC-4987-9C47-880E820C97F3}" type="slidenum">
              <a:rPr lang="en-GB"/>
              <a:pPr>
                <a:defRPr/>
              </a:pPr>
              <a:t>‹#›</a:t>
            </a:fld>
            <a:endParaRPr lang="en-GB" dirty="0"/>
          </a:p>
        </p:txBody>
      </p:sp>
    </p:spTree>
    <p:extLst>
      <p:ext uri="{BB962C8B-B14F-4D97-AF65-F5344CB8AC3E}">
        <p14:creationId xmlns:p14="http://schemas.microsoft.com/office/powerpoint/2010/main" val="234406467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eaLnBrk="0" hangingPunct="0">
              <a:defRPr sz="1200">
                <a:latin typeface="Times New Roman" charset="0"/>
              </a:defRPr>
            </a:lvl1pPr>
          </a:lstStyle>
          <a:p>
            <a:pPr>
              <a:defRPr/>
            </a:pPr>
            <a:endParaRPr lang="en-GB"/>
          </a:p>
        </p:txBody>
      </p:sp>
      <p:sp>
        <p:nvSpPr>
          <p:cNvPr id="3" name="Date Placeholder 2"/>
          <p:cNvSpPr>
            <a:spLocks noGrp="1"/>
          </p:cNvSpPr>
          <p:nvPr>
            <p:ph type="dt" idx="1"/>
          </p:nvPr>
        </p:nvSpPr>
        <p:spPr>
          <a:xfrm>
            <a:off x="3854450" y="0"/>
            <a:ext cx="2949575" cy="496888"/>
          </a:xfrm>
          <a:prstGeom prst="rect">
            <a:avLst/>
          </a:prstGeom>
        </p:spPr>
        <p:txBody>
          <a:bodyPr vert="horz" lIns="91440" tIns="45720" rIns="91440" bIns="45720" rtlCol="0"/>
          <a:lstStyle>
            <a:lvl1pPr algn="r" eaLnBrk="0" hangingPunct="0">
              <a:defRPr sz="1200">
                <a:latin typeface="Times New Roman" charset="0"/>
              </a:defRPr>
            </a:lvl1pPr>
          </a:lstStyle>
          <a:p>
            <a:pPr>
              <a:defRPr/>
            </a:pPr>
            <a:fld id="{DC986A30-0BD0-4435-ABF9-0F3ACB7AC9B0}" type="datetimeFigureOut">
              <a:rPr lang="en-US"/>
              <a:pPr>
                <a:defRPr/>
              </a:pPr>
              <a:t>3/29/2017</a:t>
            </a:fld>
            <a:endParaRPr lang="en-GB" dirty="0"/>
          </a:p>
        </p:txBody>
      </p:sp>
      <p:sp>
        <p:nvSpPr>
          <p:cNvPr id="4" name="Slide Image Placeholder 3"/>
          <p:cNvSpPr>
            <a:spLocks noGrp="1" noRot="1" noChangeAspect="1"/>
          </p:cNvSpPr>
          <p:nvPr>
            <p:ph type="sldImg" idx="2"/>
          </p:nvPr>
        </p:nvSpPr>
        <p:spPr>
          <a:xfrm>
            <a:off x="917575" y="746125"/>
            <a:ext cx="4970463" cy="3729038"/>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79450" y="4724400"/>
            <a:ext cx="5446713" cy="4473575"/>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6" name="Footer Placeholder 5"/>
          <p:cNvSpPr>
            <a:spLocks noGrp="1"/>
          </p:cNvSpPr>
          <p:nvPr>
            <p:ph type="ftr" sz="quarter" idx="4"/>
          </p:nvPr>
        </p:nvSpPr>
        <p:spPr>
          <a:xfrm>
            <a:off x="0" y="9445625"/>
            <a:ext cx="2949575" cy="496888"/>
          </a:xfrm>
          <a:prstGeom prst="rect">
            <a:avLst/>
          </a:prstGeom>
        </p:spPr>
        <p:txBody>
          <a:bodyPr vert="horz" lIns="91440" tIns="45720" rIns="91440" bIns="45720" rtlCol="0" anchor="b"/>
          <a:lstStyle>
            <a:lvl1pPr algn="l" eaLnBrk="0" hangingPunct="0">
              <a:defRPr sz="1200">
                <a:latin typeface="Times New Roman" charset="0"/>
              </a:defRPr>
            </a:lvl1pPr>
          </a:lstStyle>
          <a:p>
            <a:pPr>
              <a:defRPr/>
            </a:pPr>
            <a:endParaRPr lang="en-GB"/>
          </a:p>
        </p:txBody>
      </p:sp>
      <p:sp>
        <p:nvSpPr>
          <p:cNvPr id="7" name="Slide Number Placeholder 6"/>
          <p:cNvSpPr>
            <a:spLocks noGrp="1"/>
          </p:cNvSpPr>
          <p:nvPr>
            <p:ph type="sldNum" sz="quarter" idx="5"/>
          </p:nvPr>
        </p:nvSpPr>
        <p:spPr>
          <a:xfrm>
            <a:off x="3854450" y="9445625"/>
            <a:ext cx="2949575" cy="496888"/>
          </a:xfrm>
          <a:prstGeom prst="rect">
            <a:avLst/>
          </a:prstGeom>
        </p:spPr>
        <p:txBody>
          <a:bodyPr vert="horz" lIns="91440" tIns="45720" rIns="91440" bIns="45720" rtlCol="0" anchor="b"/>
          <a:lstStyle>
            <a:lvl1pPr algn="r" eaLnBrk="0" hangingPunct="0">
              <a:defRPr sz="1200">
                <a:latin typeface="Times New Roman" charset="0"/>
              </a:defRPr>
            </a:lvl1pPr>
          </a:lstStyle>
          <a:p>
            <a:pPr>
              <a:defRPr/>
            </a:pPr>
            <a:fld id="{43C0BADD-AF3A-45B1-9067-A8BF5516D906}" type="slidenum">
              <a:rPr lang="en-GB"/>
              <a:pPr>
                <a:defRPr/>
              </a:pPr>
              <a:t>‹#›</a:t>
            </a:fld>
            <a:endParaRPr lang="en-GB" dirty="0"/>
          </a:p>
        </p:txBody>
      </p:sp>
    </p:spTree>
    <p:extLst>
      <p:ext uri="{BB962C8B-B14F-4D97-AF65-F5344CB8AC3E}">
        <p14:creationId xmlns:p14="http://schemas.microsoft.com/office/powerpoint/2010/main" val="195056356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D9AC64E0-0EFB-4231-ACFA-1674F62B6A10}" type="slidenum">
              <a:rPr lang="en-GB" altLang="fr-FR" smtClean="0">
                <a:latin typeface="Times New Roman" pitchFamily="18" charset="0"/>
              </a:rPr>
              <a:pPr>
                <a:spcBef>
                  <a:spcPct val="0"/>
                </a:spcBef>
              </a:pPr>
              <a:t>6</a:t>
            </a:fld>
            <a:endParaRPr lang="en-GB" altLang="fr-FR"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For Fast example, try selecting benchmarks with capture &lt;-0.009</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69711F07-2A4C-4DF4-8F0D-5D545DE53789}" type="slidenum">
              <a:rPr lang="en-GB" altLang="fr-FR" smtClean="0">
                <a:latin typeface="Times New Roman" pitchFamily="18" charset="0"/>
              </a:rPr>
              <a:pPr>
                <a:spcBef>
                  <a:spcPct val="0"/>
                </a:spcBef>
              </a:pPr>
              <a:t>55</a:t>
            </a:fld>
            <a:endParaRPr lang="en-GB" altLang="fr-FR"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B99B5EF5-E7A7-48BD-8CE2-741A3E23A9E2}" type="slidenum">
              <a:rPr lang="en-GB" altLang="fr-FR" smtClean="0">
                <a:latin typeface="Times New Roman" pitchFamily="18" charset="0"/>
              </a:rPr>
              <a:pPr>
                <a:spcBef>
                  <a:spcPct val="0"/>
                </a:spcBef>
              </a:pPr>
              <a:t>56</a:t>
            </a:fld>
            <a:endParaRPr lang="en-GB" altLang="fr-FR"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421092855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p:cNvSpPr/>
          <p:nvPr userDrawn="1"/>
        </p:nvSpPr>
        <p:spPr>
          <a:xfrm>
            <a:off x="0" y="6629400"/>
            <a:ext cx="9144000" cy="228600"/>
          </a:xfrm>
          <a:prstGeom prst="rect">
            <a:avLst/>
          </a:prstGeom>
          <a:gradFill>
            <a:gsLst>
              <a:gs pos="0">
                <a:schemeClr val="tx1">
                  <a:lumMod val="50000"/>
                  <a:lumOff val="50000"/>
                </a:schemeClr>
              </a:gs>
              <a:gs pos="64000">
                <a:schemeClr val="bg1">
                  <a:lumMod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dirty="0">
                <a:solidFill>
                  <a:srgbClr val="FFFFFF"/>
                </a:solidFill>
                <a:latin typeface="Arial" panose="020B0604020202020204" pitchFamily="34" charset="0"/>
                <a:cs typeface="Arial" panose="020B0604020202020204" pitchFamily="34" charset="0"/>
              </a:rPr>
              <a:t>© 2016 Organisation for Economic Co-operation and Development</a:t>
            </a:r>
          </a:p>
        </p:txBody>
      </p:sp>
      <p:sp>
        <p:nvSpPr>
          <p:cNvPr id="5" name="Slide Number Placeholder 3"/>
          <p:cNvSpPr txBox="1">
            <a:spLocks/>
          </p:cNvSpPr>
          <p:nvPr userDrawn="1"/>
        </p:nvSpPr>
        <p:spPr bwMode="auto">
          <a:xfrm>
            <a:off x="8677275" y="6616700"/>
            <a:ext cx="4667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4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algn="ctr" eaLnBrk="1" hangingPunct="1">
              <a:spcBef>
                <a:spcPct val="0"/>
              </a:spcBef>
              <a:buFontTx/>
              <a:buNone/>
              <a:defRPr/>
            </a:pPr>
            <a:fld id="{06291121-3387-4375-B4D4-6B6036509A1C}" type="slidenum">
              <a:rPr lang="en-GB" altLang="fr-FR" sz="1000" smtClean="0">
                <a:solidFill>
                  <a:srgbClr val="FFFFFF"/>
                </a:solidFill>
              </a:rPr>
              <a:pPr algn="ctr" eaLnBrk="1" hangingPunct="1">
                <a:spcBef>
                  <a:spcPct val="0"/>
                </a:spcBef>
                <a:buFontTx/>
                <a:buNone/>
                <a:defRPr/>
              </a:pPr>
              <a:t>‹#›</a:t>
            </a:fld>
            <a:endParaRPr lang="en-GB" altLang="fr-FR" sz="1000" dirty="0" smtClean="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985193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828675"/>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smtClean="0"/>
              <a:t>Click to edit Master title style</a:t>
            </a:r>
          </a:p>
        </p:txBody>
      </p:sp>
      <p:sp>
        <p:nvSpPr>
          <p:cNvPr id="1027" name="Text Placeholder 2"/>
          <p:cNvSpPr>
            <a:spLocks noGrp="1"/>
          </p:cNvSpPr>
          <p:nvPr>
            <p:ph type="body" idx="1"/>
          </p:nvPr>
        </p:nvSpPr>
        <p:spPr bwMode="auto">
          <a:xfrm>
            <a:off x="228600" y="1655763"/>
            <a:ext cx="845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smtClean="0"/>
              <a:t>Click to edit Master text styles</a:t>
            </a:r>
          </a:p>
          <a:p>
            <a:pPr lvl="1"/>
            <a:r>
              <a:rPr lang="en-US" altLang="fr-FR" smtClean="0"/>
              <a:t>Second level</a:t>
            </a:r>
          </a:p>
          <a:p>
            <a:pPr lvl="2"/>
            <a:r>
              <a:rPr lang="en-US" altLang="fr-FR" smtClean="0"/>
              <a:t>Third level</a:t>
            </a:r>
          </a:p>
          <a:p>
            <a:pPr lvl="3"/>
            <a:r>
              <a:rPr lang="en-US" altLang="fr-FR" smtClean="0"/>
              <a:t>Fourth level</a:t>
            </a:r>
          </a:p>
          <a:p>
            <a:pPr lvl="4"/>
            <a:r>
              <a:rPr lang="en-US" altLang="fr-FR" smtClean="0"/>
              <a:t>Fifth level</a:t>
            </a:r>
          </a:p>
        </p:txBody>
      </p:sp>
      <p:sp>
        <p:nvSpPr>
          <p:cNvPr id="8" name="Rectangle 7"/>
          <p:cNvSpPr/>
          <p:nvPr/>
        </p:nvSpPr>
        <p:spPr>
          <a:xfrm>
            <a:off x="0" y="6629400"/>
            <a:ext cx="9144000" cy="228600"/>
          </a:xfrm>
          <a:prstGeom prst="rect">
            <a:avLst/>
          </a:prstGeom>
          <a:gradFill>
            <a:gsLst>
              <a:gs pos="0">
                <a:schemeClr val="tx1">
                  <a:lumMod val="50000"/>
                  <a:lumOff val="50000"/>
                </a:schemeClr>
              </a:gs>
              <a:gs pos="64000">
                <a:schemeClr val="bg1">
                  <a:lumMod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dirty="0">
                <a:latin typeface="Arial" pitchFamily="34" charset="0"/>
                <a:cs typeface="Arial" pitchFamily="34" charset="0"/>
              </a:rPr>
              <a:t>© 2016 Organisation for Economic Co-operation and Development</a:t>
            </a:r>
          </a:p>
        </p:txBody>
      </p:sp>
      <p:pic>
        <p:nvPicPr>
          <p:cNvPr id="1029" name="Picture 5" descr="PPT banner.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35" r:id="rId1"/>
    <p:sldLayoutId id="2147484136" r:id="rId2"/>
  </p:sldLayoutIdLst>
  <p:transition/>
  <p:timing>
    <p:tnLst>
      <p:par>
        <p:cTn id="1" dur="indefinite" restart="never" nodeType="tmRoot"/>
      </p:par>
    </p:tnLst>
  </p:timing>
  <p:hf sldNum="0" hdr="0" dt="0"/>
  <p:txStyles>
    <p:titleStyle>
      <a:lvl1pPr algn="ctr" rtl="0" eaLnBrk="0" fontAlgn="base" hangingPunct="0">
        <a:spcBef>
          <a:spcPct val="0"/>
        </a:spcBef>
        <a:spcAft>
          <a:spcPct val="0"/>
        </a:spcAft>
        <a:defRPr sz="3200" b="1" kern="1200">
          <a:solidFill>
            <a:schemeClr val="accent1"/>
          </a:solidFill>
          <a:latin typeface="Arial" pitchFamily="34" charset="0"/>
          <a:ea typeface="+mj-ea"/>
          <a:cs typeface="Arial" pitchFamily="34" charset="0"/>
        </a:defRPr>
      </a:lvl1pPr>
      <a:lvl2pPr algn="ctr" rtl="0" eaLnBrk="0" fontAlgn="base" hangingPunct="0">
        <a:spcBef>
          <a:spcPct val="0"/>
        </a:spcBef>
        <a:spcAft>
          <a:spcPct val="0"/>
        </a:spcAft>
        <a:defRPr sz="3200" b="1">
          <a:solidFill>
            <a:schemeClr val="accent1"/>
          </a:solidFill>
          <a:latin typeface="Arial" charset="0"/>
          <a:cs typeface="Arial" charset="0"/>
        </a:defRPr>
      </a:lvl2pPr>
      <a:lvl3pPr algn="ctr" rtl="0" eaLnBrk="0" fontAlgn="base" hangingPunct="0">
        <a:spcBef>
          <a:spcPct val="0"/>
        </a:spcBef>
        <a:spcAft>
          <a:spcPct val="0"/>
        </a:spcAft>
        <a:defRPr sz="3200" b="1">
          <a:solidFill>
            <a:schemeClr val="accent1"/>
          </a:solidFill>
          <a:latin typeface="Arial" charset="0"/>
          <a:cs typeface="Arial" charset="0"/>
        </a:defRPr>
      </a:lvl3pPr>
      <a:lvl4pPr algn="ctr" rtl="0" eaLnBrk="0" fontAlgn="base" hangingPunct="0">
        <a:spcBef>
          <a:spcPct val="0"/>
        </a:spcBef>
        <a:spcAft>
          <a:spcPct val="0"/>
        </a:spcAft>
        <a:defRPr sz="3200" b="1">
          <a:solidFill>
            <a:schemeClr val="accent1"/>
          </a:solidFill>
          <a:latin typeface="Arial" charset="0"/>
          <a:cs typeface="Arial" charset="0"/>
        </a:defRPr>
      </a:lvl4pPr>
      <a:lvl5pPr algn="ctr" rtl="0" eaLnBrk="0" fontAlgn="base" hangingPunct="0">
        <a:spcBef>
          <a:spcPct val="0"/>
        </a:spcBef>
        <a:spcAft>
          <a:spcPct val="0"/>
        </a:spcAft>
        <a:defRPr sz="3200" b="1">
          <a:solidFill>
            <a:schemeClr val="accent1"/>
          </a:solidFill>
          <a:latin typeface="Arial" charset="0"/>
          <a:cs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Arial"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mailto:james.dyrda@oecd.org" TargetMode="Externa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hyperlink" Target="http://www.oecd-nea.org/ndas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9.png"/><Relationship Id="rId4" Type="http://schemas.openxmlformats.org/officeDocument/2006/relationships/diagramQuickStyle" Target="../diagrams/quickStyle1.xml"/><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oecd-nea.org/ndas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46063" y="1555750"/>
            <a:ext cx="8364537" cy="1600200"/>
          </a:xfrm>
          <a:prstGeom prst="rect">
            <a:avLst/>
          </a:prstGeom>
          <a:noFill/>
          <a:ln w="9525">
            <a:noFill/>
            <a:miter lim="800000"/>
            <a:headEnd/>
            <a:tailEnd/>
          </a:ln>
        </p:spPr>
        <p:txBody>
          <a:bodyPr anchor="ctr"/>
          <a:lstStyle>
            <a:lvl1pPr algn="ctr" rtl="0" eaLnBrk="0" fontAlgn="base" hangingPunct="0">
              <a:spcBef>
                <a:spcPct val="0"/>
              </a:spcBef>
              <a:spcAft>
                <a:spcPct val="0"/>
              </a:spcAft>
              <a:defRPr sz="4200">
                <a:solidFill>
                  <a:schemeClr val="tx2"/>
                </a:solidFill>
                <a:latin typeface="+mj-lt"/>
                <a:ea typeface="+mj-ea"/>
                <a:cs typeface="+mj-cs"/>
              </a:defRPr>
            </a:lvl1pPr>
            <a:lvl2pPr algn="ctr" rtl="0" eaLnBrk="0" fontAlgn="base" hangingPunct="0">
              <a:spcBef>
                <a:spcPct val="0"/>
              </a:spcBef>
              <a:spcAft>
                <a:spcPct val="0"/>
              </a:spcAft>
              <a:defRPr sz="4200">
                <a:solidFill>
                  <a:schemeClr val="tx2"/>
                </a:solidFill>
                <a:latin typeface="Arial" charset="0"/>
              </a:defRPr>
            </a:lvl2pPr>
            <a:lvl3pPr algn="ctr" rtl="0" eaLnBrk="0" fontAlgn="base" hangingPunct="0">
              <a:spcBef>
                <a:spcPct val="0"/>
              </a:spcBef>
              <a:spcAft>
                <a:spcPct val="0"/>
              </a:spcAft>
              <a:defRPr sz="4200">
                <a:solidFill>
                  <a:schemeClr val="tx2"/>
                </a:solidFill>
                <a:latin typeface="Arial" charset="0"/>
              </a:defRPr>
            </a:lvl3pPr>
            <a:lvl4pPr algn="ctr" rtl="0" eaLnBrk="0" fontAlgn="base" hangingPunct="0">
              <a:spcBef>
                <a:spcPct val="0"/>
              </a:spcBef>
              <a:spcAft>
                <a:spcPct val="0"/>
              </a:spcAft>
              <a:defRPr sz="4200">
                <a:solidFill>
                  <a:schemeClr val="tx2"/>
                </a:solidFill>
                <a:latin typeface="Arial" charset="0"/>
              </a:defRPr>
            </a:lvl4pPr>
            <a:lvl5pPr algn="ctr" rtl="0" eaLnBrk="0" fontAlgn="base" hangingPunct="0">
              <a:spcBef>
                <a:spcPct val="0"/>
              </a:spcBef>
              <a:spcAft>
                <a:spcPct val="0"/>
              </a:spcAft>
              <a:defRPr sz="42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spcBef>
                <a:spcPts val="2400"/>
              </a:spcBef>
              <a:spcAft>
                <a:spcPts val="0"/>
              </a:spcAft>
              <a:defRPr/>
            </a:pPr>
            <a:r>
              <a:rPr lang="en-US" sz="4400" dirty="0" smtClean="0">
                <a:solidFill>
                  <a:srgbClr val="3366CC"/>
                </a:solidFill>
              </a:rPr>
              <a:t>The </a:t>
            </a:r>
            <a:r>
              <a:rPr lang="en-US" sz="4400" b="1" dirty="0" smtClean="0">
                <a:solidFill>
                  <a:srgbClr val="3366CC"/>
                </a:solidFill>
              </a:rPr>
              <a:t>NEA</a:t>
            </a:r>
            <a:r>
              <a:rPr lang="en-US" sz="4400" dirty="0" smtClean="0">
                <a:solidFill>
                  <a:srgbClr val="3366CC"/>
                </a:solidFill>
              </a:rPr>
              <a:t> </a:t>
            </a:r>
          </a:p>
          <a:p>
            <a:pPr eaLnBrk="1" hangingPunct="1">
              <a:spcBef>
                <a:spcPts val="0"/>
              </a:spcBef>
              <a:spcAft>
                <a:spcPts val="3600"/>
              </a:spcAft>
              <a:defRPr/>
            </a:pPr>
            <a:r>
              <a:rPr lang="en-US" sz="4400" b="1" dirty="0" smtClean="0">
                <a:solidFill>
                  <a:srgbClr val="3366CC"/>
                </a:solidFill>
              </a:rPr>
              <a:t>N</a:t>
            </a:r>
            <a:r>
              <a:rPr lang="en-US" sz="4400" dirty="0" smtClean="0">
                <a:solidFill>
                  <a:srgbClr val="3366CC"/>
                </a:solidFill>
              </a:rPr>
              <a:t>uclear </a:t>
            </a:r>
            <a:r>
              <a:rPr lang="en-US" sz="4400" b="1" dirty="0">
                <a:solidFill>
                  <a:srgbClr val="3366CC"/>
                </a:solidFill>
              </a:rPr>
              <a:t>Da</a:t>
            </a:r>
            <a:r>
              <a:rPr lang="en-US" sz="4400" dirty="0">
                <a:solidFill>
                  <a:srgbClr val="3366CC"/>
                </a:solidFill>
              </a:rPr>
              <a:t>ta </a:t>
            </a:r>
            <a:r>
              <a:rPr lang="en-US" sz="4400" b="1" dirty="0" smtClean="0">
                <a:solidFill>
                  <a:srgbClr val="3366CC"/>
                </a:solidFill>
              </a:rPr>
              <a:t>S</a:t>
            </a:r>
            <a:r>
              <a:rPr lang="en-US" sz="4400" dirty="0" smtClean="0">
                <a:solidFill>
                  <a:srgbClr val="3366CC"/>
                </a:solidFill>
              </a:rPr>
              <a:t>ensitivity </a:t>
            </a:r>
            <a:r>
              <a:rPr lang="en-US" sz="4400" b="1" dirty="0" smtClean="0">
                <a:solidFill>
                  <a:srgbClr val="3366CC"/>
                </a:solidFill>
              </a:rPr>
              <a:t>T</a:t>
            </a:r>
            <a:r>
              <a:rPr lang="en-US" sz="4400" dirty="0" smtClean="0">
                <a:solidFill>
                  <a:srgbClr val="3366CC"/>
                </a:solidFill>
              </a:rPr>
              <a:t>ool </a:t>
            </a:r>
            <a:r>
              <a:rPr lang="en-GB" sz="4400" b="1" dirty="0" err="1" smtClean="0">
                <a:solidFill>
                  <a:srgbClr val="3366CC"/>
                </a:solidFill>
                <a:effectLst>
                  <a:outerShdw blurRad="38100" dist="38100" dir="2700000" algn="tl">
                    <a:srgbClr val="000000">
                      <a:alpha val="43137"/>
                    </a:srgbClr>
                  </a:outerShdw>
                </a:effectLst>
                <a:latin typeface="Arial"/>
              </a:rPr>
              <a:t>NDaST</a:t>
            </a:r>
            <a:endParaRPr lang="en-US" sz="4400" b="1" dirty="0" smtClean="0">
              <a:solidFill>
                <a:srgbClr val="3366CC"/>
              </a:solidFill>
            </a:endParaRPr>
          </a:p>
        </p:txBody>
      </p:sp>
      <p:sp>
        <p:nvSpPr>
          <p:cNvPr id="6" name="Rectangle 3"/>
          <p:cNvSpPr txBox="1">
            <a:spLocks noChangeArrowheads="1"/>
          </p:cNvSpPr>
          <p:nvPr/>
        </p:nvSpPr>
        <p:spPr bwMode="auto">
          <a:xfrm>
            <a:off x="0" y="4071938"/>
            <a:ext cx="9144000" cy="1249362"/>
          </a:xfrm>
          <a:prstGeom prst="rect">
            <a:avLst/>
          </a:prstGeom>
          <a:noFill/>
          <a:ln w="9525">
            <a:noFill/>
            <a:miter lim="800000"/>
            <a:headEnd/>
            <a:tailEnd/>
          </a:ln>
        </p:spPr>
        <p:txBody>
          <a:bodyPr/>
          <a:lstStyle/>
          <a:p>
            <a:pPr algn="ctr">
              <a:spcBef>
                <a:spcPct val="20000"/>
              </a:spcBef>
              <a:defRPr/>
            </a:pPr>
            <a:r>
              <a:rPr lang="en-GB" sz="3200" b="1" kern="0" dirty="0">
                <a:latin typeface="Arial"/>
              </a:rPr>
              <a:t>J.Dyrda, </a:t>
            </a:r>
            <a:r>
              <a:rPr lang="en-GB" sz="3200" kern="0" dirty="0">
                <a:latin typeface="Arial"/>
              </a:rPr>
              <a:t>I.Hill, N.Soppera, M.Bossant</a:t>
            </a:r>
          </a:p>
        </p:txBody>
      </p:sp>
      <p:sp>
        <p:nvSpPr>
          <p:cNvPr id="3076" name="Rectangle 5"/>
          <p:cNvSpPr>
            <a:spLocks noChangeArrowheads="1"/>
          </p:cNvSpPr>
          <p:nvPr/>
        </p:nvSpPr>
        <p:spPr bwMode="auto">
          <a:xfrm>
            <a:off x="0" y="571500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4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lgn="ctr" eaLnBrk="1" hangingPunct="1">
              <a:spcBef>
                <a:spcPct val="0"/>
              </a:spcBef>
              <a:buFontTx/>
              <a:buNone/>
            </a:pPr>
            <a:r>
              <a:rPr lang="en-US" altLang="en-US" sz="2000" b="1">
                <a:solidFill>
                  <a:srgbClr val="7F7F7F"/>
                </a:solidFill>
                <a:ea typeface="Arial Unicode MS" pitchFamily="34" charset="-128"/>
                <a:cs typeface="Arial Unicode MS" pitchFamily="34" charset="-128"/>
              </a:rPr>
              <a:t>GENTLE intersemester course – EC-JRC Geel, Belgium</a:t>
            </a:r>
          </a:p>
          <a:p>
            <a:pPr algn="ctr" eaLnBrk="1" hangingPunct="1">
              <a:spcBef>
                <a:spcPct val="0"/>
              </a:spcBef>
              <a:buFontTx/>
              <a:buNone/>
            </a:pPr>
            <a:r>
              <a:rPr lang="en-US" altLang="en-US" sz="2000" b="1">
                <a:solidFill>
                  <a:srgbClr val="7F7F7F"/>
                </a:solidFill>
                <a:ea typeface="Arial Unicode MS" pitchFamily="34" charset="-128"/>
                <a:cs typeface="Arial Unicode MS" pitchFamily="34" charset="-128"/>
              </a:rPr>
              <a:t>14 - 18 November 2016</a:t>
            </a:r>
            <a:endParaRPr lang="fr-FR" altLang="en-US" sz="2000" b="1">
              <a:solidFill>
                <a:srgbClr val="7F7F7F"/>
              </a:solidFill>
              <a:ea typeface="Arial Unicode MS" pitchFamily="34" charset="-128"/>
              <a:cs typeface="Arial Unicode MS" pitchFamily="34" charset="-128"/>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381000" y="914400"/>
            <a:ext cx="8534400" cy="533400"/>
          </a:xfrm>
        </p:spPr>
        <p:txBody>
          <a:bodyPr/>
          <a:lstStyle/>
          <a:p>
            <a:r>
              <a:rPr lang="en-GB" altLang="en-US" smtClean="0">
                <a:latin typeface="Arial" charset="0"/>
                <a:cs typeface="Arial" charset="0"/>
              </a:rPr>
              <a:t>Depending on What You Want Benchmarking Can Be Computer Intensive</a:t>
            </a:r>
          </a:p>
        </p:txBody>
      </p:sp>
      <p:sp>
        <p:nvSpPr>
          <p:cNvPr id="3" name="Subtitle 2"/>
          <p:cNvSpPr>
            <a:spLocks noGrp="1"/>
          </p:cNvSpPr>
          <p:nvPr>
            <p:ph type="subTitle" idx="1"/>
          </p:nvPr>
        </p:nvSpPr>
        <p:spPr>
          <a:xfrm>
            <a:off x="0" y="1905000"/>
            <a:ext cx="8915400" cy="1371600"/>
          </a:xfrm>
          <a:ln>
            <a:solidFill>
              <a:schemeClr val="bg1"/>
            </a:solidFill>
          </a:ln>
        </p:spPr>
        <p:txBody>
          <a:bodyPr/>
          <a:lstStyle/>
          <a:p>
            <a:pPr algn="l">
              <a:defRPr/>
            </a:pPr>
            <a:r>
              <a:rPr lang="en-GB" sz="1800" b="1" dirty="0" smtClean="0">
                <a:solidFill>
                  <a:schemeClr val="tx1">
                    <a:lumMod val="95000"/>
                    <a:lumOff val="5000"/>
                  </a:schemeClr>
                </a:solidFill>
              </a:rPr>
              <a:t>To assess the impact on all PU-SOL-THERM</a:t>
            </a:r>
          </a:p>
          <a:p>
            <a:pPr algn="l">
              <a:defRPr/>
            </a:pPr>
            <a:r>
              <a:rPr lang="en-GB" sz="1800" dirty="0" smtClean="0">
                <a:sym typeface="Wingdings" panose="05000000000000000000" pitchFamily="2" charset="2"/>
              </a:rPr>
              <a:t> </a:t>
            </a:r>
            <a:r>
              <a:rPr lang="en-GB" sz="1800" dirty="0" smtClean="0"/>
              <a:t>Run 600 Benchmarks, </a:t>
            </a:r>
            <a:r>
              <a:rPr lang="en-GB" sz="1800" dirty="0" err="1" smtClean="0"/>
              <a:t>k</a:t>
            </a:r>
            <a:r>
              <a:rPr lang="en-GB" sz="1800" baseline="-25000" dirty="0" err="1" smtClean="0"/>
              <a:t>eff</a:t>
            </a:r>
            <a:r>
              <a:rPr lang="en-GB" sz="1800" dirty="0" smtClean="0"/>
              <a:t> </a:t>
            </a:r>
            <a:r>
              <a:rPr lang="en-GB" sz="1800" dirty="0"/>
              <a:t>5</a:t>
            </a:r>
            <a:r>
              <a:rPr lang="en-GB" sz="1800" dirty="0" smtClean="0"/>
              <a:t> </a:t>
            </a:r>
            <a:r>
              <a:rPr lang="en-GB" sz="1800" dirty="0" err="1" smtClean="0"/>
              <a:t>pcm</a:t>
            </a:r>
            <a:endParaRPr lang="en-GB" sz="1800" dirty="0" smtClean="0"/>
          </a:p>
          <a:p>
            <a:pPr algn="l">
              <a:defRPr/>
            </a:pPr>
            <a:r>
              <a:rPr lang="en-GB" sz="1800" b="1" dirty="0" smtClean="0">
                <a:solidFill>
                  <a:schemeClr val="tx1">
                    <a:lumMod val="95000"/>
                    <a:lumOff val="5000"/>
                  </a:schemeClr>
                </a:solidFill>
              </a:rPr>
              <a:t>To assess the impact of each reaction on the benchmarks</a:t>
            </a:r>
          </a:p>
          <a:p>
            <a:pPr algn="l">
              <a:defRPr/>
            </a:pPr>
            <a:r>
              <a:rPr lang="en-GB" sz="1800" dirty="0" smtClean="0">
                <a:sym typeface="Wingdings" panose="05000000000000000000" pitchFamily="2" charset="2"/>
              </a:rPr>
              <a:t> </a:t>
            </a:r>
            <a:r>
              <a:rPr lang="en-GB" sz="1800" dirty="0" smtClean="0"/>
              <a:t>600 X #Reactions [Look what is driving the </a:t>
            </a:r>
            <a:r>
              <a:rPr lang="en-GB" sz="1800" dirty="0" err="1" smtClean="0"/>
              <a:t>k</a:t>
            </a:r>
            <a:r>
              <a:rPr lang="en-GB" sz="1800" baseline="-25000" dirty="0" err="1" smtClean="0"/>
              <a:t>eff</a:t>
            </a:r>
            <a:r>
              <a:rPr lang="en-GB" sz="1800" dirty="0" smtClean="0"/>
              <a:t> change]</a:t>
            </a:r>
          </a:p>
          <a:p>
            <a:pPr algn="l">
              <a:defRPr/>
            </a:pPr>
            <a:r>
              <a:rPr lang="en-GB" sz="1800" b="1" dirty="0" smtClean="0">
                <a:solidFill>
                  <a:schemeClr val="tx1">
                    <a:lumMod val="95000"/>
                    <a:lumOff val="5000"/>
                  </a:schemeClr>
                </a:solidFill>
              </a:rPr>
              <a:t>To assess the impact of each reaction and each energy range on the benchmarks</a:t>
            </a:r>
          </a:p>
          <a:p>
            <a:pPr algn="l">
              <a:defRPr/>
            </a:pPr>
            <a:r>
              <a:rPr lang="en-GB" sz="1800" dirty="0" smtClean="0">
                <a:sym typeface="Wingdings" panose="05000000000000000000" pitchFamily="2" charset="2"/>
              </a:rPr>
              <a:t> </a:t>
            </a:r>
            <a:r>
              <a:rPr lang="en-GB" sz="1800" dirty="0" smtClean="0"/>
              <a:t>600 X #Reactions X #Energies [Look at energy region driving the change]</a:t>
            </a:r>
          </a:p>
          <a:p>
            <a:pPr algn="l">
              <a:defRPr/>
            </a:pPr>
            <a:r>
              <a:rPr lang="en-GB" sz="1800" b="1" dirty="0" smtClean="0">
                <a:solidFill>
                  <a:schemeClr val="tx1">
                    <a:lumMod val="95000"/>
                    <a:lumOff val="5000"/>
                  </a:schemeClr>
                </a:solidFill>
              </a:rPr>
              <a:t>To decide between different options in each reaction and energy</a:t>
            </a:r>
          </a:p>
          <a:p>
            <a:pPr algn="l">
              <a:defRPr/>
            </a:pPr>
            <a:r>
              <a:rPr lang="en-GB" sz="1800" dirty="0" smtClean="0">
                <a:sym typeface="Wingdings" panose="05000000000000000000" pitchFamily="2" charset="2"/>
              </a:rPr>
              <a:t> </a:t>
            </a:r>
            <a:r>
              <a:rPr lang="en-GB" sz="1800" dirty="0" smtClean="0"/>
              <a:t>600 X #Reactions X #Energies X #Options</a:t>
            </a:r>
          </a:p>
        </p:txBody>
      </p:sp>
      <p:sp>
        <p:nvSpPr>
          <p:cNvPr id="4" name="TextBox 3"/>
          <p:cNvSpPr txBox="1"/>
          <p:nvPr/>
        </p:nvSpPr>
        <p:spPr>
          <a:xfrm>
            <a:off x="-4763" y="5029200"/>
            <a:ext cx="9134476" cy="646113"/>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defRPr/>
            </a:pPr>
            <a:r>
              <a:rPr lang="en-GB" sz="1800" b="1" dirty="0"/>
              <a:t>Example: </a:t>
            </a:r>
            <a:r>
              <a:rPr lang="en-GB" sz="1800" dirty="0"/>
              <a:t>10 h per run, 5 reactions, 10 energy groups, 5 options</a:t>
            </a:r>
          </a:p>
          <a:p>
            <a:pPr>
              <a:defRPr/>
            </a:pPr>
            <a:r>
              <a:rPr lang="en-GB" sz="1800" dirty="0"/>
              <a:t>= 600 X 10 h X 5 X 10 X 5 = </a:t>
            </a:r>
            <a:r>
              <a:rPr lang="en-GB" sz="1800" b="1" dirty="0"/>
              <a:t>1.5 Million Computer Hours </a:t>
            </a:r>
            <a:r>
              <a:rPr lang="en-GB" sz="1800" dirty="0"/>
              <a:t>or </a:t>
            </a:r>
            <a:r>
              <a:rPr lang="en-GB" sz="1800" b="1" dirty="0">
                <a:solidFill>
                  <a:schemeClr val="tx1">
                    <a:lumMod val="95000"/>
                    <a:lumOff val="5000"/>
                  </a:schemeClr>
                </a:solidFill>
              </a:rPr>
              <a:t>171 Computer Years</a:t>
            </a:r>
            <a:r>
              <a:rPr lang="en-GB" sz="1800" b="1" dirty="0"/>
              <a:t>! (per isotope </a:t>
            </a:r>
            <a:r>
              <a:rPr lang="en-GB" sz="1800" b="1" dirty="0">
                <a:sym typeface="Wingdings" panose="05000000000000000000" pitchFamily="2" charset="2"/>
              </a:rPr>
              <a:t>)</a:t>
            </a:r>
            <a:endParaRPr lang="en-GB" sz="1800" b="1" dirty="0"/>
          </a:p>
        </p:txBody>
      </p:sp>
      <p:sp>
        <p:nvSpPr>
          <p:cNvPr id="5" name="TextBox 4"/>
          <p:cNvSpPr txBox="1"/>
          <p:nvPr/>
        </p:nvSpPr>
        <p:spPr>
          <a:xfrm>
            <a:off x="838200" y="5867400"/>
            <a:ext cx="7391400" cy="461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en-GB" dirty="0"/>
              <a:t>Attempt to reduce this to minutes!</a:t>
            </a:r>
          </a:p>
        </p:txBody>
      </p:sp>
      <p:sp>
        <p:nvSpPr>
          <p:cNvPr id="10" name="Down Arrow 9"/>
          <p:cNvSpPr/>
          <p:nvPr/>
        </p:nvSpPr>
        <p:spPr>
          <a:xfrm>
            <a:off x="8472488" y="3454400"/>
            <a:ext cx="381000"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Down Arrow 10"/>
          <p:cNvSpPr/>
          <p:nvPr/>
        </p:nvSpPr>
        <p:spPr>
          <a:xfrm>
            <a:off x="8453438" y="2819400"/>
            <a:ext cx="381000"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 name="Down Arrow 11"/>
          <p:cNvSpPr/>
          <p:nvPr/>
        </p:nvSpPr>
        <p:spPr>
          <a:xfrm>
            <a:off x="8435975" y="2159000"/>
            <a:ext cx="381000"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TextBox 5"/>
          <p:cNvSpPr txBox="1"/>
          <p:nvPr/>
        </p:nvSpPr>
        <p:spPr>
          <a:xfrm>
            <a:off x="8112125" y="1765300"/>
            <a:ext cx="1025525" cy="33813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GB" sz="1600" dirty="0"/>
              <a:t>Days</a:t>
            </a:r>
          </a:p>
        </p:txBody>
      </p:sp>
      <p:sp>
        <p:nvSpPr>
          <p:cNvPr id="15" name="TextBox 14"/>
          <p:cNvSpPr txBox="1"/>
          <p:nvPr/>
        </p:nvSpPr>
        <p:spPr>
          <a:xfrm>
            <a:off x="8093075" y="2328863"/>
            <a:ext cx="1050925" cy="338137"/>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GB" sz="1600" dirty="0"/>
              <a:t>Months</a:t>
            </a:r>
          </a:p>
        </p:txBody>
      </p:sp>
      <p:sp>
        <p:nvSpPr>
          <p:cNvPr id="16" name="TextBox 15"/>
          <p:cNvSpPr txBox="1"/>
          <p:nvPr/>
        </p:nvSpPr>
        <p:spPr>
          <a:xfrm>
            <a:off x="8112125" y="2971800"/>
            <a:ext cx="1042988" cy="33813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GB" sz="1600" dirty="0"/>
              <a:t>Years</a:t>
            </a:r>
          </a:p>
        </p:txBody>
      </p:sp>
      <p:sp>
        <p:nvSpPr>
          <p:cNvPr id="17" name="TextBox 16"/>
          <p:cNvSpPr txBox="1"/>
          <p:nvPr/>
        </p:nvSpPr>
        <p:spPr>
          <a:xfrm>
            <a:off x="8126413" y="3624263"/>
            <a:ext cx="1017587" cy="338137"/>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GB" sz="1600" dirty="0"/>
              <a:t>Decades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600200" y="685800"/>
            <a:ext cx="5559425" cy="609600"/>
          </a:xfrm>
        </p:spPr>
        <p:txBody>
          <a:bodyPr/>
          <a:lstStyle/>
          <a:p>
            <a:r>
              <a:rPr lang="en-US" altLang="en-US" smtClean="0">
                <a:latin typeface="Arial" charset="0"/>
                <a:cs typeface="Arial" charset="0"/>
              </a:rPr>
              <a:t>Benefits</a:t>
            </a:r>
          </a:p>
        </p:txBody>
      </p:sp>
      <p:sp>
        <p:nvSpPr>
          <p:cNvPr id="3" name="Content Placeholder 2"/>
          <p:cNvSpPr>
            <a:spLocks noGrp="1"/>
          </p:cNvSpPr>
          <p:nvPr>
            <p:ph idx="1"/>
          </p:nvPr>
        </p:nvSpPr>
        <p:spPr>
          <a:xfrm>
            <a:off x="304800" y="1295400"/>
            <a:ext cx="8458200" cy="4953000"/>
          </a:xfrm>
        </p:spPr>
        <p:txBody>
          <a:bodyPr/>
          <a:lstStyle/>
          <a:p>
            <a:pPr marL="0" indent="0">
              <a:buFont typeface="Arial" charset="0"/>
              <a:buNone/>
              <a:defRPr/>
            </a:pPr>
            <a:r>
              <a:rPr lang="en-GB" b="1" dirty="0" smtClean="0">
                <a:solidFill>
                  <a:srgbClr val="3366CC"/>
                </a:solidFill>
              </a:rPr>
              <a:t>Goal: </a:t>
            </a:r>
            <a:r>
              <a:rPr lang="en-GB" dirty="0" smtClean="0">
                <a:solidFill>
                  <a:srgbClr val="3366CC"/>
                </a:solidFill>
              </a:rPr>
              <a:t>Given a new nuclear data evaluation, provide evaluators and other users a tool to see how the changes they’ve made will impact integral benchmarks…</a:t>
            </a:r>
            <a:r>
              <a:rPr lang="en-GB" b="1" u="sng" dirty="0" smtClean="0">
                <a:solidFill>
                  <a:srgbClr val="3366CC"/>
                </a:solidFill>
              </a:rPr>
              <a:t>in minutes</a:t>
            </a:r>
            <a:r>
              <a:rPr lang="en-GB" dirty="0" smtClean="0">
                <a:solidFill>
                  <a:srgbClr val="3366CC"/>
                </a:solidFill>
              </a:rPr>
              <a:t>.</a:t>
            </a:r>
          </a:p>
          <a:p>
            <a:pPr marL="0" indent="0">
              <a:buFont typeface="Arial" charset="0"/>
              <a:buNone/>
              <a:defRPr/>
            </a:pPr>
            <a:endParaRPr lang="en-GB" dirty="0" smtClean="0">
              <a:solidFill>
                <a:srgbClr val="3366CC"/>
              </a:solidFill>
            </a:endParaRPr>
          </a:p>
          <a:p>
            <a:pPr>
              <a:buFont typeface="Wingdings" panose="05000000000000000000" pitchFamily="2" charset="2"/>
              <a:buChar char="Ø"/>
              <a:defRPr/>
            </a:pPr>
            <a:r>
              <a:rPr lang="en-GB" dirty="0" smtClean="0">
                <a:solidFill>
                  <a:srgbClr val="3366CC"/>
                </a:solidFill>
              </a:rPr>
              <a:t>See individual reaction effects, not just final totals</a:t>
            </a:r>
          </a:p>
          <a:p>
            <a:pPr>
              <a:buFont typeface="Wingdings" panose="05000000000000000000" pitchFamily="2" charset="2"/>
              <a:buChar char="Ø"/>
              <a:defRPr/>
            </a:pPr>
            <a:r>
              <a:rPr lang="en-GB" dirty="0" smtClean="0">
                <a:solidFill>
                  <a:srgbClr val="3366CC"/>
                </a:solidFill>
              </a:rPr>
              <a:t>Analyse how these ‘compete’ if they are correlated</a:t>
            </a:r>
          </a:p>
          <a:p>
            <a:pPr>
              <a:buFont typeface="Wingdings" panose="05000000000000000000" pitchFamily="2" charset="2"/>
              <a:buChar char="Ø"/>
              <a:defRPr/>
            </a:pPr>
            <a:r>
              <a:rPr lang="en-GB" dirty="0" smtClean="0">
                <a:solidFill>
                  <a:srgbClr val="3366CC"/>
                </a:solidFill>
              </a:rPr>
              <a:t>Understand </a:t>
            </a:r>
            <a:r>
              <a:rPr lang="en-GB" dirty="0">
                <a:solidFill>
                  <a:srgbClr val="3366CC"/>
                </a:solidFill>
              </a:rPr>
              <a:t>specifically </a:t>
            </a:r>
            <a:r>
              <a:rPr lang="en-GB" dirty="0" smtClean="0">
                <a:solidFill>
                  <a:srgbClr val="3366CC"/>
                </a:solidFill>
              </a:rPr>
              <a:t>which energy regions matter</a:t>
            </a:r>
          </a:p>
          <a:p>
            <a:pPr>
              <a:buFont typeface="Wingdings" panose="05000000000000000000" pitchFamily="2" charset="2"/>
              <a:buChar char="Ø"/>
              <a:defRPr/>
            </a:pPr>
            <a:r>
              <a:rPr lang="en-GB" dirty="0" smtClean="0">
                <a:solidFill>
                  <a:srgbClr val="3366CC"/>
                </a:solidFill>
              </a:rPr>
              <a:t>How do perturbations compare with given uncertainties</a:t>
            </a:r>
          </a:p>
          <a:p>
            <a:pPr>
              <a:buFont typeface="Wingdings" panose="05000000000000000000" pitchFamily="2" charset="2"/>
              <a:buChar char="Ø"/>
              <a:defRPr/>
            </a:pPr>
            <a:r>
              <a:rPr lang="en-GB" dirty="0" smtClean="0">
                <a:solidFill>
                  <a:srgbClr val="3366CC"/>
                </a:solidFill>
              </a:rPr>
              <a:t>Propagate uncertainties and judge their reasonability</a:t>
            </a:r>
          </a:p>
          <a:p>
            <a:pPr>
              <a:buFont typeface="Wingdings" panose="05000000000000000000" pitchFamily="2" charset="2"/>
              <a:buChar char="Ø"/>
              <a:defRPr/>
            </a:pPr>
            <a:r>
              <a:rPr lang="en-GB" dirty="0" smtClean="0">
                <a:solidFill>
                  <a:srgbClr val="3366CC"/>
                </a:solidFill>
              </a:rPr>
              <a:t>Do this time and time again as small iterations take place</a:t>
            </a:r>
          </a:p>
          <a:p>
            <a:pPr>
              <a:buFont typeface="Wingdings" panose="05000000000000000000" pitchFamily="2" charset="2"/>
              <a:buChar char="Ø"/>
              <a:defRPr/>
            </a:pPr>
            <a:r>
              <a:rPr lang="en-GB" dirty="0" smtClean="0">
                <a:solidFill>
                  <a:srgbClr val="3366CC"/>
                </a:solidFill>
              </a:rPr>
              <a:t>Allow internationally co-operating projects to manage these processes more easily </a:t>
            </a:r>
            <a:endParaRPr lang="en-US" dirty="0">
              <a:solidFill>
                <a:srgbClr val="3366CC"/>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755775" y="685800"/>
            <a:ext cx="5559425" cy="609600"/>
          </a:xfrm>
        </p:spPr>
        <p:txBody>
          <a:bodyPr/>
          <a:lstStyle/>
          <a:p>
            <a:r>
              <a:rPr lang="en-GB" altLang="en-US" smtClean="0">
                <a:latin typeface="Arial" charset="0"/>
                <a:cs typeface="Arial" charset="0"/>
              </a:rPr>
              <a:t>Limitations</a:t>
            </a:r>
            <a:endParaRPr lang="en-US" altLang="en-US" smtClean="0">
              <a:latin typeface="Arial" charset="0"/>
              <a:cs typeface="Arial" charset="0"/>
            </a:endParaRPr>
          </a:p>
        </p:txBody>
      </p:sp>
      <p:sp>
        <p:nvSpPr>
          <p:cNvPr id="14339" name="Content Placeholder 2"/>
          <p:cNvSpPr>
            <a:spLocks noGrp="1"/>
          </p:cNvSpPr>
          <p:nvPr>
            <p:ph idx="1"/>
          </p:nvPr>
        </p:nvSpPr>
        <p:spPr>
          <a:xfrm>
            <a:off x="152400" y="1295400"/>
            <a:ext cx="8610600" cy="4953000"/>
          </a:xfrm>
        </p:spPr>
        <p:txBody>
          <a:bodyPr/>
          <a:lstStyle/>
          <a:p>
            <a:pPr>
              <a:buFont typeface="Wingdings" pitchFamily="2" charset="2"/>
              <a:buChar char="Ø"/>
            </a:pPr>
            <a:r>
              <a:rPr lang="en-GB" altLang="en-US" smtClean="0">
                <a:solidFill>
                  <a:srgbClr val="3366CC"/>
                </a:solidFill>
                <a:latin typeface="Arial" charset="0"/>
                <a:cs typeface="Arial" charset="0"/>
              </a:rPr>
              <a:t>All based on simple, first order approximations</a:t>
            </a:r>
          </a:p>
          <a:p>
            <a:pPr lvl="1">
              <a:buFont typeface="Wingdings" pitchFamily="2" charset="2"/>
              <a:buChar char="Ø"/>
            </a:pPr>
            <a:r>
              <a:rPr lang="en-GB" altLang="en-US" sz="2000" smtClean="0">
                <a:solidFill>
                  <a:srgbClr val="3366CC"/>
                </a:solidFill>
                <a:latin typeface="Arial" charset="0"/>
                <a:cs typeface="Arial" charset="0"/>
              </a:rPr>
              <a:t>These might not hold beyond certain limits, depending on strength of secondary effects</a:t>
            </a:r>
          </a:p>
          <a:p>
            <a:pPr>
              <a:buFont typeface="Wingdings" pitchFamily="2" charset="2"/>
              <a:buChar char="Ø"/>
            </a:pPr>
            <a:r>
              <a:rPr lang="en-GB" altLang="en-US" smtClean="0">
                <a:solidFill>
                  <a:srgbClr val="3366CC"/>
                </a:solidFill>
                <a:latin typeface="Arial" charset="0"/>
                <a:cs typeface="Arial" charset="0"/>
              </a:rPr>
              <a:t>Not all cases (around 85% of the total database)</a:t>
            </a:r>
          </a:p>
          <a:p>
            <a:pPr>
              <a:buFont typeface="Wingdings" pitchFamily="2" charset="2"/>
              <a:buChar char="Ø"/>
            </a:pPr>
            <a:r>
              <a:rPr lang="en-GB" altLang="en-US" smtClean="0">
                <a:solidFill>
                  <a:srgbClr val="3366CC"/>
                </a:solidFill>
                <a:latin typeface="Arial" charset="0"/>
                <a:cs typeface="Arial" charset="0"/>
              </a:rPr>
              <a:t>Sensitivities mostly the SCALE 238 group energy structure</a:t>
            </a:r>
          </a:p>
          <a:p>
            <a:pPr lvl="1">
              <a:buFont typeface="Wingdings" pitchFamily="2" charset="2"/>
              <a:buChar char="Ø"/>
            </a:pPr>
            <a:r>
              <a:rPr lang="en-GB" altLang="en-US" sz="2000" smtClean="0">
                <a:solidFill>
                  <a:srgbClr val="3366CC"/>
                </a:solidFill>
                <a:latin typeface="Arial" charset="0"/>
                <a:cs typeface="Arial" charset="0"/>
              </a:rPr>
              <a:t>Bad choice for certain types of systems &amp; perturbations e.g. movement of large resonances across group boundaries</a:t>
            </a:r>
          </a:p>
          <a:p>
            <a:pPr>
              <a:buFont typeface="Wingdings" pitchFamily="2" charset="2"/>
              <a:buChar char="Ø"/>
            </a:pPr>
            <a:r>
              <a:rPr lang="en-GB" altLang="en-US" smtClean="0">
                <a:solidFill>
                  <a:srgbClr val="3366CC"/>
                </a:solidFill>
                <a:latin typeface="Arial" charset="0"/>
                <a:cs typeface="Arial" charset="0"/>
              </a:rPr>
              <a:t>Reactions (not all are loaded into database)</a:t>
            </a:r>
          </a:p>
          <a:p>
            <a:pPr lvl="1">
              <a:buFont typeface="Wingdings" pitchFamily="2" charset="2"/>
              <a:buChar char="Ø"/>
            </a:pPr>
            <a:r>
              <a:rPr lang="en-GB" altLang="en-US" sz="2000" smtClean="0">
                <a:solidFill>
                  <a:srgbClr val="3366CC"/>
                </a:solidFill>
                <a:latin typeface="Arial" charset="0"/>
                <a:cs typeface="Arial" charset="0"/>
              </a:rPr>
              <a:t>Difficult to properly handle the energy-dependent PFNS</a:t>
            </a:r>
          </a:p>
          <a:p>
            <a:pPr>
              <a:buFont typeface="Wingdings" pitchFamily="2" charset="2"/>
              <a:buChar char="Ø"/>
            </a:pPr>
            <a:r>
              <a:rPr lang="en-GB" altLang="en-US" smtClean="0">
                <a:solidFill>
                  <a:srgbClr val="3366CC"/>
                </a:solidFill>
                <a:latin typeface="Arial" charset="0"/>
                <a:cs typeface="Arial" charset="0"/>
              </a:rPr>
              <a:t>Angular sensitivity (being addressed – 400 P1 sensitivities)</a:t>
            </a:r>
          </a:p>
          <a:p>
            <a:pPr>
              <a:buFont typeface="Wingdings" pitchFamily="2" charset="2"/>
              <a:buChar char="Ø"/>
            </a:pPr>
            <a:r>
              <a:rPr lang="en-GB" altLang="en-US" smtClean="0">
                <a:solidFill>
                  <a:srgbClr val="3366CC"/>
                </a:solidFill>
                <a:latin typeface="Arial" charset="0"/>
                <a:cs typeface="Arial" charset="0"/>
              </a:rPr>
              <a:t>Experimental correlations are not considered</a:t>
            </a:r>
          </a:p>
          <a:p>
            <a:pPr lvl="1">
              <a:buFont typeface="Wingdings" pitchFamily="2" charset="2"/>
              <a:buChar char="Ø"/>
            </a:pPr>
            <a:r>
              <a:rPr lang="en-GB" altLang="en-US" sz="2000" smtClean="0">
                <a:solidFill>
                  <a:srgbClr val="3366CC"/>
                </a:solidFill>
                <a:latin typeface="Arial" charset="0"/>
                <a:cs typeface="Arial" charset="0"/>
              </a:rPr>
              <a:t>This is not (yet) an adjustment tool </a:t>
            </a:r>
            <a:endParaRPr lang="en-GB" altLang="en-US" sz="20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altLang="en-US" smtClean="0">
                <a:latin typeface="Arial" charset="0"/>
                <a:cs typeface="Arial" charset="0"/>
              </a:rPr>
              <a:t>Intended Scientific Value</a:t>
            </a:r>
          </a:p>
        </p:txBody>
      </p:sp>
      <p:sp>
        <p:nvSpPr>
          <p:cNvPr id="15363" name="Content Placeholder 2"/>
          <p:cNvSpPr>
            <a:spLocks noGrp="1"/>
          </p:cNvSpPr>
          <p:nvPr>
            <p:ph idx="1"/>
          </p:nvPr>
        </p:nvSpPr>
        <p:spPr>
          <a:xfrm>
            <a:off x="304800" y="1655763"/>
            <a:ext cx="8458200" cy="4953000"/>
          </a:xfrm>
        </p:spPr>
        <p:txBody>
          <a:bodyPr/>
          <a:lstStyle/>
          <a:p>
            <a:pPr marL="0" indent="0" algn="ctr">
              <a:buFont typeface="Arial" charset="0"/>
              <a:buNone/>
            </a:pPr>
            <a:r>
              <a:rPr lang="en-GB" altLang="en-US" smtClean="0">
                <a:solidFill>
                  <a:srgbClr val="3366CC"/>
                </a:solidFill>
                <a:latin typeface="Arial" charset="0"/>
                <a:cs typeface="Arial" charset="0"/>
              </a:rPr>
              <a:t>NDaST is a complement to, not a replacement for integral benchmark testing, by actually making code runs – it is invaluable to do this, but on a less frequent basis</a:t>
            </a:r>
          </a:p>
          <a:p>
            <a:pPr marL="0" indent="0" algn="ctr">
              <a:buFont typeface="Arial" charset="0"/>
              <a:buNone/>
            </a:pPr>
            <a:endParaRPr lang="en-GB" altLang="en-US" smtClean="0">
              <a:solidFill>
                <a:srgbClr val="3366CC"/>
              </a:solidFill>
              <a:latin typeface="Arial" charset="0"/>
              <a:cs typeface="Arial" charset="0"/>
            </a:endParaRPr>
          </a:p>
          <a:p>
            <a:pPr marL="0" indent="0" algn="ctr">
              <a:buFont typeface="Arial" charset="0"/>
              <a:buNone/>
            </a:pPr>
            <a:r>
              <a:rPr lang="en-GB" altLang="en-US" smtClean="0">
                <a:solidFill>
                  <a:srgbClr val="3366CC"/>
                </a:solidFill>
                <a:latin typeface="Arial" charset="0"/>
                <a:cs typeface="Arial" charset="0"/>
              </a:rPr>
              <a:t>You will see approximated results, suitable for general trending and broad conclusions – more data, of lower accuracy can help to focus more precise efforts </a:t>
            </a:r>
          </a:p>
          <a:p>
            <a:pPr marL="0" indent="0" algn="ctr">
              <a:buFont typeface="Arial" charset="0"/>
              <a:buNone/>
            </a:pPr>
            <a:endParaRPr lang="en-GB" altLang="en-US" smtClean="0">
              <a:solidFill>
                <a:srgbClr val="3366CC"/>
              </a:solidFill>
              <a:latin typeface="Arial" charset="0"/>
              <a:cs typeface="Arial" charset="0"/>
            </a:endParaRPr>
          </a:p>
          <a:p>
            <a:pPr marL="0" indent="0" algn="ctr">
              <a:buFont typeface="Arial" charset="0"/>
              <a:buNone/>
            </a:pPr>
            <a:r>
              <a:rPr lang="en-GB" altLang="en-US" smtClean="0">
                <a:solidFill>
                  <a:srgbClr val="3366CC"/>
                </a:solidFill>
                <a:latin typeface="Arial" charset="0"/>
                <a:cs typeface="Arial" charset="0"/>
              </a:rPr>
              <a:t>However, it should offer a practical alternative means to more quickly optimise new libraries and allow evaluators to make better informed decisions</a:t>
            </a:r>
          </a:p>
          <a:p>
            <a:pPr marL="0" indent="0" algn="ctr">
              <a:buFont typeface="Arial" charset="0"/>
              <a:buNone/>
            </a:pPr>
            <a:endParaRPr lang="en-GB" altLang="en-US" smtClean="0">
              <a:solidFill>
                <a:srgbClr val="3366CC"/>
              </a:solidFill>
              <a:latin typeface="Arial" charset="0"/>
              <a:cs typeface="Arial" charset="0"/>
            </a:endParaRPr>
          </a:p>
          <a:p>
            <a:pPr marL="0" indent="0" algn="ctr">
              <a:buFont typeface="Arial" charset="0"/>
              <a:buNone/>
            </a:pPr>
            <a:endParaRPr lang="en-GB" altLang="en-US" smtClean="0">
              <a:solidFill>
                <a:srgbClr val="3366CC"/>
              </a:solidFill>
              <a:latin typeface="Arial" charset="0"/>
              <a:cs typeface="Arial"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0"/>
            <a:ext cx="8458200" cy="4953000"/>
          </a:xfrm>
        </p:spPr>
        <p:txBody>
          <a:bodyPr/>
          <a:lstStyle/>
          <a:p>
            <a:pPr marL="0" indent="0" algn="just">
              <a:buFont typeface="Arial" charset="0"/>
              <a:buNone/>
              <a:defRPr/>
            </a:pPr>
            <a:r>
              <a:rPr lang="en-GB" b="1" dirty="0">
                <a:solidFill>
                  <a:srgbClr val="3366CC"/>
                </a:solidFill>
              </a:rPr>
              <a:t>A very tenuous </a:t>
            </a:r>
            <a:r>
              <a:rPr lang="en-GB" b="1" dirty="0" smtClean="0">
                <a:solidFill>
                  <a:srgbClr val="3366CC"/>
                </a:solidFill>
              </a:rPr>
              <a:t>historical comparison (forgive me!):</a:t>
            </a:r>
            <a:endParaRPr lang="en-GB" b="1" dirty="0">
              <a:solidFill>
                <a:srgbClr val="3366CC"/>
              </a:solidFill>
            </a:endParaRPr>
          </a:p>
          <a:p>
            <a:pPr marL="0" indent="0" algn="just">
              <a:buFont typeface="Arial" charset="0"/>
              <a:buNone/>
              <a:defRPr/>
            </a:pPr>
            <a:endParaRPr lang="en-GB" sz="2000" i="1" dirty="0" smtClean="0"/>
          </a:p>
          <a:p>
            <a:pPr marL="0" indent="0" algn="just">
              <a:buFont typeface="Arial" charset="0"/>
              <a:buNone/>
              <a:defRPr/>
            </a:pPr>
            <a:r>
              <a:rPr lang="en-GB" sz="2000" i="1" dirty="0" smtClean="0"/>
              <a:t>“Kepler's laws, </a:t>
            </a:r>
            <a:r>
              <a:rPr lang="en-GB" sz="2000" i="1" u="sng" dirty="0" smtClean="0"/>
              <a:t>although not rigidly true, are sufficiently near to the truth</a:t>
            </a:r>
            <a:r>
              <a:rPr lang="en-GB" sz="2000" i="1" dirty="0" smtClean="0"/>
              <a:t> to have led to the discovery of the law of attraction of the bodies of the solar system. </a:t>
            </a:r>
          </a:p>
          <a:p>
            <a:pPr marL="0" indent="0" algn="just">
              <a:buFont typeface="Arial" charset="0"/>
              <a:buNone/>
              <a:defRPr/>
            </a:pPr>
            <a:endParaRPr lang="en-GB" sz="2000" i="1" dirty="0"/>
          </a:p>
          <a:p>
            <a:pPr marL="0" indent="0" algn="just">
              <a:buFont typeface="Arial" charset="0"/>
              <a:buNone/>
              <a:defRPr/>
            </a:pPr>
            <a:r>
              <a:rPr lang="en-GB" sz="2000" i="1" dirty="0" smtClean="0"/>
              <a:t>The </a:t>
            </a:r>
            <a:r>
              <a:rPr lang="en-GB" sz="2000" i="1" u="sng" dirty="0" smtClean="0"/>
              <a:t>deviation from complete accuracy</a:t>
            </a:r>
            <a:r>
              <a:rPr lang="en-GB" sz="2000" i="1" dirty="0" smtClean="0"/>
              <a:t> is due to the facts, that the </a:t>
            </a:r>
            <a:r>
              <a:rPr lang="en-GB" sz="2000" i="1" u="sng" dirty="0" smtClean="0"/>
              <a:t>planets are not of inappreciable mass, that, in consequence, they disturb each other's orbits about the Sun, and, by their action on the Sun itself, cause the periodic time of each to be shorter than if the Sun were a fixed body</a:t>
            </a:r>
            <a:r>
              <a:rPr lang="en-GB" sz="2000" i="1" dirty="0" smtClean="0"/>
              <a:t>, in the </a:t>
            </a:r>
            <a:r>
              <a:rPr lang="en-GB" sz="2000" i="1" dirty="0" err="1" smtClean="0"/>
              <a:t>subduplicate</a:t>
            </a:r>
            <a:r>
              <a:rPr lang="en-GB" sz="2000" i="1" dirty="0" smtClean="0"/>
              <a:t> ratio of the mass of the Sun to the sum of the masses of the Sun and Planet; </a:t>
            </a:r>
            <a:r>
              <a:rPr lang="en-GB" sz="2000" i="1" u="sng" dirty="0" smtClean="0"/>
              <a:t>these errors are appreciable although very small</a:t>
            </a:r>
            <a:r>
              <a:rPr lang="en-GB" sz="2000" i="1" dirty="0" smtClean="0"/>
              <a:t>, since the mass of the largest of the planets, Jupiter, is less than 1/1000th of the Sun's mass.”</a:t>
            </a:r>
          </a:p>
          <a:p>
            <a:pPr algn="just">
              <a:defRPr/>
            </a:pPr>
            <a:endParaRPr lang="en-GB" sz="2000" dirty="0" smtClean="0"/>
          </a:p>
          <a:p>
            <a:pPr marL="0" indent="0" algn="just">
              <a:buFont typeface="Arial" charset="0"/>
              <a:buNone/>
              <a:defRPr/>
            </a:pPr>
            <a:r>
              <a:rPr lang="en-GB" sz="2000" dirty="0" smtClean="0"/>
              <a:t>― Isaac Newton, </a:t>
            </a:r>
          </a:p>
          <a:p>
            <a:pPr marL="0" indent="0" algn="just">
              <a:buFont typeface="Arial" charset="0"/>
              <a:buNone/>
              <a:defRPr/>
            </a:pPr>
            <a:r>
              <a:rPr lang="en-GB" sz="2000" dirty="0" smtClean="0"/>
              <a:t>The Principia: Mathematical Principles of Natural Philosophy</a:t>
            </a:r>
            <a:endParaRPr lang="en-GB" sz="2000" dirty="0"/>
          </a:p>
        </p:txBody>
      </p:sp>
      <p:pic>
        <p:nvPicPr>
          <p:cNvPr id="16387" name="Picture 2" descr="C:\Users\dyrda_j\Pictures\newt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4450" y="5332413"/>
            <a:ext cx="946150"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609600" y="762000"/>
            <a:ext cx="8382000" cy="914400"/>
          </a:xfrm>
        </p:spPr>
        <p:txBody>
          <a:bodyPr/>
          <a:lstStyle/>
          <a:p>
            <a:r>
              <a:rPr lang="en-GB" altLang="en-US" sz="2800" smtClean="0">
                <a:latin typeface="Arial" charset="0"/>
                <a:cs typeface="Arial" charset="0"/>
              </a:rPr>
              <a:t>Some Results of Swapping Files, vs Summing the Separate Effect and NDaST</a:t>
            </a:r>
          </a:p>
        </p:txBody>
      </p:sp>
      <p:sp>
        <p:nvSpPr>
          <p:cNvPr id="3" name="Subtitle 2"/>
          <p:cNvSpPr>
            <a:spLocks noGrp="1"/>
          </p:cNvSpPr>
          <p:nvPr>
            <p:ph type="subTitle" idx="1"/>
          </p:nvPr>
        </p:nvSpPr>
        <p:spPr>
          <a:xfrm>
            <a:off x="0" y="3733800"/>
            <a:ext cx="9067800" cy="1752600"/>
          </a:xfrm>
        </p:spPr>
        <p:txBody>
          <a:bodyPr/>
          <a:lstStyle/>
          <a:p>
            <a:pPr marL="342900" indent="-342900" algn="l">
              <a:buFont typeface="Wingdings" panose="05000000000000000000" pitchFamily="2" charset="2"/>
              <a:buChar char="Ø"/>
              <a:defRPr/>
            </a:pPr>
            <a:r>
              <a:rPr lang="en-GB" dirty="0" smtClean="0">
                <a:solidFill>
                  <a:srgbClr val="3366CC"/>
                </a:solidFill>
              </a:rPr>
              <a:t>Limitation; CIELO files contain an energy dependent PFNS</a:t>
            </a:r>
          </a:p>
          <a:p>
            <a:pPr marL="342900" indent="-342900" algn="l">
              <a:buFont typeface="Wingdings" panose="05000000000000000000" pitchFamily="2" charset="2"/>
              <a:buChar char="Ø"/>
              <a:defRPr/>
            </a:pPr>
            <a:r>
              <a:rPr lang="en-GB" dirty="0" smtClean="0">
                <a:solidFill>
                  <a:srgbClr val="3366CC"/>
                </a:solidFill>
              </a:rPr>
              <a:t>Existing </a:t>
            </a:r>
            <a:r>
              <a:rPr lang="en-GB" dirty="0" err="1" smtClean="0">
                <a:solidFill>
                  <a:srgbClr val="3366CC"/>
                </a:solidFill>
              </a:rPr>
              <a:t>NDaST</a:t>
            </a:r>
            <a:r>
              <a:rPr lang="en-GB" dirty="0" smtClean="0">
                <a:solidFill>
                  <a:srgbClr val="3366CC"/>
                </a:solidFill>
              </a:rPr>
              <a:t> and underlying sensitivity data currently use an energy independent PFNS</a:t>
            </a:r>
          </a:p>
          <a:p>
            <a:pPr marL="342900" indent="-342900" algn="l">
              <a:buFont typeface="Wingdings" panose="05000000000000000000" pitchFamily="2" charset="2"/>
              <a:buChar char="Ø"/>
              <a:defRPr/>
            </a:pPr>
            <a:r>
              <a:rPr lang="en-GB" dirty="0" smtClean="0">
                <a:solidFill>
                  <a:srgbClr val="3366CC"/>
                </a:solidFill>
              </a:rPr>
              <a:t>PST034-015 is complicated by its intermediate sensitivity, plus coincident shifts in resonances. Also high </a:t>
            </a:r>
            <a:r>
              <a:rPr lang="en-GB" dirty="0" err="1" smtClean="0">
                <a:solidFill>
                  <a:srgbClr val="3366CC"/>
                </a:solidFill>
              </a:rPr>
              <a:t>Gd</a:t>
            </a:r>
            <a:r>
              <a:rPr lang="en-GB" dirty="0" smtClean="0">
                <a:solidFill>
                  <a:srgbClr val="3366CC"/>
                </a:solidFill>
              </a:rPr>
              <a:t> poison content.</a:t>
            </a:r>
          </a:p>
          <a:p>
            <a:pPr marL="342900" indent="-342900" algn="l">
              <a:buFont typeface="Wingdings" panose="05000000000000000000" pitchFamily="2" charset="2"/>
              <a:buChar char="Ø"/>
              <a:defRPr/>
            </a:pPr>
            <a:endParaRPr lang="en-GB" dirty="0">
              <a:solidFill>
                <a:srgbClr val="3366CC"/>
              </a:solidFill>
            </a:endParaRPr>
          </a:p>
          <a:p>
            <a:pPr algn="l">
              <a:spcBef>
                <a:spcPts val="0"/>
              </a:spcBef>
              <a:defRPr/>
            </a:pPr>
            <a:r>
              <a:rPr lang="en-GB" dirty="0" smtClean="0">
                <a:solidFill>
                  <a:srgbClr val="3366CC"/>
                </a:solidFill>
              </a:rPr>
              <a:t>See latest ANS proceedings for Ian Hill’s full paper</a:t>
            </a:r>
            <a:endParaRPr lang="en-GB" dirty="0">
              <a:solidFill>
                <a:srgbClr val="3366CC"/>
              </a:solidFill>
            </a:endParaRPr>
          </a:p>
        </p:txBody>
      </p:sp>
      <p:pic>
        <p:nvPicPr>
          <p:cNvPr id="174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1828800"/>
            <a:ext cx="9144000" cy="184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7650" y="1338263"/>
            <a:ext cx="8896350" cy="4953000"/>
          </a:xfrm>
        </p:spPr>
        <p:txBody>
          <a:bodyPr/>
          <a:lstStyle/>
          <a:p>
            <a:pPr marL="0" indent="0">
              <a:buFont typeface="Arial" charset="0"/>
              <a:buNone/>
              <a:defRPr/>
            </a:pPr>
            <a:r>
              <a:rPr lang="en-GB" dirty="0" smtClean="0">
                <a:solidFill>
                  <a:srgbClr val="3366CC"/>
                </a:solidFill>
              </a:rPr>
              <a:t>Currently can select benchmarks via DICE and IDAT plug-ins. </a:t>
            </a:r>
          </a:p>
          <a:p>
            <a:pPr marL="3336925" lvl="1">
              <a:buFont typeface="Wingdings" panose="05000000000000000000" pitchFamily="2" charset="2"/>
              <a:buChar char="Ø"/>
              <a:defRPr/>
            </a:pPr>
            <a:r>
              <a:rPr lang="en-GB" sz="1800" dirty="0" smtClean="0">
                <a:solidFill>
                  <a:srgbClr val="3366CC"/>
                </a:solidFill>
              </a:rPr>
              <a:t>Search using all the usual DB attributes</a:t>
            </a:r>
            <a:endParaRPr lang="en-GB" sz="1800" dirty="0">
              <a:solidFill>
                <a:srgbClr val="3366CC"/>
              </a:solidFill>
            </a:endParaRPr>
          </a:p>
          <a:p>
            <a:pPr marL="3336925" lvl="1">
              <a:buFont typeface="Wingdings" panose="05000000000000000000" pitchFamily="2" charset="2"/>
              <a:buChar char="Ø"/>
              <a:defRPr/>
            </a:pPr>
            <a:r>
              <a:rPr lang="en-GB" sz="1800" dirty="0" smtClean="0">
                <a:solidFill>
                  <a:srgbClr val="3366CC"/>
                </a:solidFill>
              </a:rPr>
              <a:t>Modify the results or add </a:t>
            </a:r>
            <a:r>
              <a:rPr lang="en-GB" sz="1800" dirty="0">
                <a:solidFill>
                  <a:srgbClr val="3366CC"/>
                </a:solidFill>
              </a:rPr>
              <a:t>personal case results &amp; sensitivity </a:t>
            </a:r>
            <a:r>
              <a:rPr lang="en-GB" sz="1800" dirty="0" smtClean="0">
                <a:solidFill>
                  <a:srgbClr val="3366CC"/>
                </a:solidFill>
              </a:rPr>
              <a:t>data</a:t>
            </a:r>
          </a:p>
          <a:p>
            <a:pPr marL="3336925" lvl="1">
              <a:buFont typeface="Wingdings" panose="05000000000000000000" pitchFamily="2" charset="2"/>
              <a:buChar char="Ø"/>
              <a:defRPr/>
            </a:pPr>
            <a:r>
              <a:rPr lang="en-GB" sz="1800" dirty="0" smtClean="0">
                <a:solidFill>
                  <a:srgbClr val="3366CC"/>
                </a:solidFill>
              </a:rPr>
              <a:t>‘Create’ your own personal benchmark</a:t>
            </a:r>
          </a:p>
          <a:p>
            <a:pPr marL="3336925" lvl="1">
              <a:buFont typeface="Wingdings" panose="05000000000000000000" pitchFamily="2" charset="2"/>
              <a:buChar char="Ø"/>
              <a:defRPr/>
            </a:pPr>
            <a:r>
              <a:rPr lang="en-GB" sz="1800" dirty="0" smtClean="0">
                <a:solidFill>
                  <a:srgbClr val="3366CC"/>
                </a:solidFill>
              </a:rPr>
              <a:t>Save/load custom benchmark suite </a:t>
            </a:r>
            <a:r>
              <a:rPr lang="en-GB" sz="1800" dirty="0">
                <a:solidFill>
                  <a:srgbClr val="3366CC"/>
                </a:solidFill>
              </a:rPr>
              <a:t>e.g. </a:t>
            </a:r>
            <a:r>
              <a:rPr lang="en-GB" sz="1800" dirty="0" smtClean="0">
                <a:solidFill>
                  <a:srgbClr val="3366CC"/>
                </a:solidFill>
              </a:rPr>
              <a:t>CSEWG</a:t>
            </a:r>
            <a:endParaRPr lang="en-GB" sz="1800" dirty="0">
              <a:solidFill>
                <a:srgbClr val="3366CC"/>
              </a:solidFill>
            </a:endParaRPr>
          </a:p>
          <a:p>
            <a:pPr marL="3336925" lvl="3" indent="-285750">
              <a:buFont typeface="Wingdings" panose="05000000000000000000" pitchFamily="2" charset="2"/>
              <a:buChar char="Ø"/>
              <a:defRPr/>
            </a:pPr>
            <a:r>
              <a:rPr lang="en-GB" sz="1800" dirty="0" smtClean="0">
                <a:solidFill>
                  <a:srgbClr val="3366CC"/>
                </a:solidFill>
              </a:rPr>
              <a:t>Enable sharing of editable xml file datasets for collaborators / inter-comparisons</a:t>
            </a:r>
          </a:p>
          <a:p>
            <a:pPr marL="4572000" lvl="4" indent="-449263">
              <a:defRPr/>
            </a:pPr>
            <a:endParaRPr lang="en-GB" dirty="0" smtClean="0">
              <a:solidFill>
                <a:srgbClr val="3366CC"/>
              </a:solidFill>
            </a:endParaRPr>
          </a:p>
          <a:p>
            <a:pPr lvl="1">
              <a:defRPr/>
            </a:pPr>
            <a:endParaRPr lang="en-GB" dirty="0"/>
          </a:p>
          <a:p>
            <a:pPr>
              <a:defRPr/>
            </a:pPr>
            <a:endParaRPr lang="en-GB" dirty="0" smtClean="0"/>
          </a:p>
          <a:p>
            <a:pPr>
              <a:defRPr/>
            </a:pPr>
            <a:endParaRPr lang="en-GB" dirty="0"/>
          </a:p>
          <a:p>
            <a:pPr marL="0" indent="0">
              <a:buFont typeface="Arial" charset="0"/>
              <a:buNone/>
              <a:defRPr/>
            </a:pPr>
            <a:endParaRPr lang="en-GB" dirty="0"/>
          </a:p>
          <a:p>
            <a:pPr>
              <a:defRPr/>
            </a:pPr>
            <a:endParaRPr lang="en-GB" dirty="0" smtClean="0"/>
          </a:p>
        </p:txBody>
      </p:sp>
      <p:pic>
        <p:nvPicPr>
          <p:cNvPr id="18435" name="Picture 7" descr="L:\CIELO U238 example for JEFF\NDAST_CIELO_BMs.PNG"/>
          <p:cNvPicPr>
            <a:picLocks noChangeAspect="1" noChangeArrowheads="1"/>
          </p:cNvPicPr>
          <p:nvPr/>
        </p:nvPicPr>
        <p:blipFill>
          <a:blip r:embed="rId2">
            <a:extLst>
              <a:ext uri="{28A0092B-C50C-407E-A947-70E740481C1C}">
                <a14:useLocalDpi xmlns:a14="http://schemas.microsoft.com/office/drawing/2010/main" val="0"/>
              </a:ext>
            </a:extLst>
          </a:blip>
          <a:srcRect l="-37033" t="-32359" r="54932" b="54684"/>
          <a:stretch>
            <a:fillRect/>
          </a:stretch>
        </p:blipFill>
        <p:spPr bwMode="auto">
          <a:xfrm>
            <a:off x="685800" y="2362200"/>
            <a:ext cx="8059738" cy="401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itle 1"/>
          <p:cNvSpPr>
            <a:spLocks noGrp="1"/>
          </p:cNvSpPr>
          <p:nvPr>
            <p:ph type="title"/>
          </p:nvPr>
        </p:nvSpPr>
        <p:spPr>
          <a:xfrm>
            <a:off x="0" y="685800"/>
            <a:ext cx="9144000" cy="609600"/>
          </a:xfrm>
        </p:spPr>
        <p:txBody>
          <a:bodyPr/>
          <a:lstStyle/>
          <a:p>
            <a:r>
              <a:rPr lang="en-GB" altLang="en-US" smtClean="0">
                <a:latin typeface="Arial" charset="0"/>
                <a:cs typeface="Arial" charset="0"/>
              </a:rPr>
              <a:t>Panel 1: Select Benchmark Sensitivity Data</a:t>
            </a:r>
          </a:p>
        </p:txBody>
      </p:sp>
      <p:sp>
        <p:nvSpPr>
          <p:cNvPr id="2" name="Right Arrow 1"/>
          <p:cNvSpPr/>
          <p:nvPr/>
        </p:nvSpPr>
        <p:spPr>
          <a:xfrm>
            <a:off x="3352800" y="4572000"/>
            <a:ext cx="990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8438" name="Picture 8" descr="L:\CIELO U238 example for JEFF\NDAST_basic.PNG"/>
          <p:cNvPicPr>
            <a:picLocks noChangeAspect="1" noChangeArrowheads="1"/>
          </p:cNvPicPr>
          <p:nvPr/>
        </p:nvPicPr>
        <p:blipFill>
          <a:blip r:embed="rId3">
            <a:extLst>
              <a:ext uri="{28A0092B-C50C-407E-A947-70E740481C1C}">
                <a14:useLocalDpi xmlns:a14="http://schemas.microsoft.com/office/drawing/2010/main" val="0"/>
              </a:ext>
            </a:extLst>
          </a:blip>
          <a:srcRect r="61414" b="6328"/>
          <a:stretch>
            <a:fillRect/>
          </a:stretch>
        </p:blipFill>
        <p:spPr bwMode="auto">
          <a:xfrm>
            <a:off x="228600" y="1919288"/>
            <a:ext cx="3124200" cy="440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247650" y="1338263"/>
            <a:ext cx="8896350" cy="4953000"/>
          </a:xfrm>
        </p:spPr>
        <p:txBody>
          <a:bodyPr/>
          <a:lstStyle/>
          <a:p>
            <a:endParaRPr lang="en-GB" altLang="en-US" smtClean="0">
              <a:latin typeface="Arial" charset="0"/>
              <a:cs typeface="Arial" charset="0"/>
            </a:endParaRPr>
          </a:p>
        </p:txBody>
      </p:sp>
      <p:sp>
        <p:nvSpPr>
          <p:cNvPr id="19459" name="Title 1"/>
          <p:cNvSpPr>
            <a:spLocks noGrp="1"/>
          </p:cNvSpPr>
          <p:nvPr>
            <p:ph type="title"/>
          </p:nvPr>
        </p:nvSpPr>
        <p:spPr>
          <a:xfrm>
            <a:off x="0" y="685800"/>
            <a:ext cx="9144000" cy="609600"/>
          </a:xfrm>
        </p:spPr>
        <p:txBody>
          <a:bodyPr/>
          <a:lstStyle/>
          <a:p>
            <a:r>
              <a:rPr lang="en-GB" altLang="en-US" smtClean="0">
                <a:latin typeface="Arial" charset="0"/>
                <a:cs typeface="Arial" charset="0"/>
              </a:rPr>
              <a:t>Panel 1: Select Benchmark Sensitivity Data</a:t>
            </a:r>
          </a:p>
        </p:txBody>
      </p:sp>
      <p:pic>
        <p:nvPicPr>
          <p:cNvPr id="19460" name="Picture 4" descr="L:\GENTLE screenshots\p1 empty.PNG"/>
          <p:cNvPicPr>
            <a:picLocks noChangeAspect="1" noChangeArrowheads="1"/>
          </p:cNvPicPr>
          <p:nvPr/>
        </p:nvPicPr>
        <p:blipFill>
          <a:blip r:embed="rId2">
            <a:extLst>
              <a:ext uri="{28A0092B-C50C-407E-A947-70E740481C1C}">
                <a14:useLocalDpi xmlns:a14="http://schemas.microsoft.com/office/drawing/2010/main" val="0"/>
              </a:ext>
            </a:extLst>
          </a:blip>
          <a:srcRect b="1706"/>
          <a:stretch>
            <a:fillRect/>
          </a:stretch>
        </p:blipFill>
        <p:spPr bwMode="auto">
          <a:xfrm>
            <a:off x="101600" y="1447800"/>
            <a:ext cx="8966200"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85800" y="1866900"/>
            <a:ext cx="1981200" cy="2667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6" name="TextBox 1"/>
          <p:cNvSpPr txBox="1">
            <a:spLocks noChangeArrowheads="1"/>
          </p:cNvSpPr>
          <p:nvPr/>
        </p:nvSpPr>
        <p:spPr bwMode="auto">
          <a:xfrm>
            <a:off x="1676400" y="2590800"/>
            <a:ext cx="7162800" cy="2462213"/>
          </a:xfrm>
          <a:prstGeom prst="rect">
            <a:avLst/>
          </a:prstGeom>
          <a:solidFill>
            <a:schemeClr val="accent1">
              <a:alpha val="29019"/>
            </a:schemeClr>
          </a:solidFill>
          <a:ln w="9525">
            <a:solidFill>
              <a:srgbClr val="000000"/>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en-GB" altLang="en-US" sz="2200" dirty="0" smtClean="0">
                <a:solidFill>
                  <a:srgbClr val="3366CC"/>
                </a:solidFill>
                <a:latin typeface="Arial" charset="0"/>
                <a:cs typeface="Arial" charset="0"/>
              </a:rPr>
              <a:t>Panels can actually be filled in any order</a:t>
            </a:r>
          </a:p>
          <a:p>
            <a:pPr marL="342900" indent="-342900" eaLnBrk="1" hangingPunct="1">
              <a:buFont typeface="Wingdings" panose="05000000000000000000" pitchFamily="2" charset="2"/>
              <a:buChar char="Ø"/>
              <a:defRPr/>
            </a:pPr>
            <a:r>
              <a:rPr lang="en-GB" altLang="en-US" sz="2200" dirty="0" smtClean="0">
                <a:solidFill>
                  <a:srgbClr val="3366CC"/>
                </a:solidFill>
                <a:latin typeface="Arial" charset="0"/>
                <a:cs typeface="Arial" charset="0"/>
              </a:rPr>
              <a:t>Only panel 1 is mandatory</a:t>
            </a:r>
          </a:p>
          <a:p>
            <a:pPr marL="342900" indent="-342900" eaLnBrk="1" hangingPunct="1">
              <a:buFont typeface="Wingdings" panose="05000000000000000000" pitchFamily="2" charset="2"/>
              <a:buChar char="Ø"/>
              <a:defRPr/>
            </a:pPr>
            <a:r>
              <a:rPr lang="en-GB" altLang="en-US" sz="2200" dirty="0" smtClean="0">
                <a:solidFill>
                  <a:srgbClr val="3366CC"/>
                </a:solidFill>
                <a:latin typeface="Arial" charset="0"/>
                <a:cs typeface="Arial" charset="0"/>
              </a:rPr>
              <a:t>But either panel 2 or panel 3 must contain something</a:t>
            </a:r>
          </a:p>
          <a:p>
            <a:pPr eaLnBrk="1" hangingPunct="1">
              <a:defRPr/>
            </a:pPr>
            <a:endParaRPr lang="en-GB" altLang="en-US" sz="2200" dirty="0">
              <a:solidFill>
                <a:srgbClr val="3366CC"/>
              </a:solidFill>
              <a:latin typeface="Arial" charset="0"/>
              <a:cs typeface="Arial" charset="0"/>
            </a:endParaRPr>
          </a:p>
          <a:p>
            <a:pPr eaLnBrk="1" hangingPunct="1">
              <a:defRPr/>
            </a:pPr>
            <a:r>
              <a:rPr lang="en-GB" altLang="en-US" sz="2200" dirty="0" smtClean="0">
                <a:solidFill>
                  <a:srgbClr val="3366CC"/>
                </a:solidFill>
                <a:latin typeface="Arial" charset="0"/>
                <a:cs typeface="Arial" charset="0"/>
              </a:rPr>
              <a:t>Three current means to load cases to be calculated:</a:t>
            </a:r>
          </a:p>
          <a:p>
            <a:pPr marL="342900" indent="-342900" eaLnBrk="1" hangingPunct="1">
              <a:buFont typeface="Wingdings" panose="05000000000000000000" pitchFamily="2" charset="2"/>
              <a:buChar char="Ø"/>
              <a:defRPr/>
            </a:pPr>
            <a:r>
              <a:rPr lang="en-GB" altLang="en-US" sz="2200" dirty="0" smtClean="0">
                <a:solidFill>
                  <a:srgbClr val="3366CC"/>
                </a:solidFill>
                <a:latin typeface="Arial" charset="0"/>
                <a:cs typeface="Arial" charset="0"/>
              </a:rPr>
              <a:t>2 are search based from databases (DICE &amp; IDAT)</a:t>
            </a:r>
          </a:p>
          <a:p>
            <a:pPr marL="342900" indent="-342900" eaLnBrk="1" hangingPunct="1">
              <a:buFont typeface="Wingdings" panose="05000000000000000000" pitchFamily="2" charset="2"/>
              <a:buChar char="Ø"/>
              <a:defRPr/>
            </a:pPr>
            <a:r>
              <a:rPr lang="en-GB" altLang="en-US" sz="2200" dirty="0" smtClean="0">
                <a:solidFill>
                  <a:srgbClr val="3366CC"/>
                </a:solidFill>
                <a:latin typeface="Arial" charset="0"/>
                <a:cs typeface="Arial" charset="0"/>
              </a:rPr>
              <a:t>1 is free input, requiring your own sensitivity data file </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762000"/>
            <a:ext cx="9144000" cy="609600"/>
          </a:xfrm>
        </p:spPr>
        <p:txBody>
          <a:bodyPr/>
          <a:lstStyle/>
          <a:p>
            <a:r>
              <a:rPr lang="en-GB" altLang="en-US" smtClean="0">
                <a:latin typeface="Arial" charset="0"/>
                <a:cs typeface="Arial" charset="0"/>
              </a:rPr>
              <a:t>Simple Benchmark Selection - ID</a:t>
            </a:r>
          </a:p>
        </p:txBody>
      </p:sp>
      <p:sp>
        <p:nvSpPr>
          <p:cNvPr id="20483" name="Content Placeholder 2"/>
          <p:cNvSpPr>
            <a:spLocks noGrp="1"/>
          </p:cNvSpPr>
          <p:nvPr>
            <p:ph idx="1"/>
          </p:nvPr>
        </p:nvSpPr>
        <p:spPr/>
        <p:txBody>
          <a:bodyPr/>
          <a:lstStyle/>
          <a:p>
            <a:endParaRPr lang="en-GB" altLang="en-US" smtClean="0">
              <a:latin typeface="Arial" charset="0"/>
              <a:cs typeface="Arial" charset="0"/>
            </a:endParaRPr>
          </a:p>
        </p:txBody>
      </p:sp>
      <p:pic>
        <p:nvPicPr>
          <p:cNvPr id="20484" name="Picture 6" descr="L:\GENTLE screenshots\p1 DICE_ID.PNG"/>
          <p:cNvPicPr>
            <a:picLocks noChangeAspect="1" noChangeArrowheads="1"/>
          </p:cNvPicPr>
          <p:nvPr/>
        </p:nvPicPr>
        <p:blipFill>
          <a:blip r:embed="rId2">
            <a:extLst>
              <a:ext uri="{28A0092B-C50C-407E-A947-70E740481C1C}">
                <a14:useLocalDpi xmlns:a14="http://schemas.microsoft.com/office/drawing/2010/main" val="0"/>
              </a:ext>
            </a:extLst>
          </a:blip>
          <a:srcRect b="1445"/>
          <a:stretch>
            <a:fillRect/>
          </a:stretch>
        </p:blipFill>
        <p:spPr bwMode="auto">
          <a:xfrm>
            <a:off x="76200" y="1355725"/>
            <a:ext cx="8915400"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8304213" y="5105400"/>
            <a:ext cx="687387" cy="6858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7" name="Rectangle 6"/>
          <p:cNvSpPr/>
          <p:nvPr/>
        </p:nvSpPr>
        <p:spPr>
          <a:xfrm>
            <a:off x="0" y="5905500"/>
            <a:ext cx="990600" cy="2667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0487" name="TextBox 1"/>
          <p:cNvSpPr txBox="1">
            <a:spLocks noChangeArrowheads="1"/>
          </p:cNvSpPr>
          <p:nvPr/>
        </p:nvSpPr>
        <p:spPr bwMode="auto">
          <a:xfrm>
            <a:off x="1066800" y="6096000"/>
            <a:ext cx="5638800" cy="430213"/>
          </a:xfrm>
          <a:prstGeom prst="rect">
            <a:avLst/>
          </a:prstGeom>
          <a:solidFill>
            <a:schemeClr val="accent1">
              <a:alpha val="29019"/>
            </a:schemeClr>
          </a:solidFill>
          <a:ln w="9525">
            <a:solidFill>
              <a:srgbClr val="000000"/>
            </a:solidFill>
            <a:miter lim="800000"/>
            <a:headEnd/>
            <a:tailEnd/>
          </a:ln>
        </p:spPr>
        <p:txBody>
          <a:bodyPr>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4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r>
              <a:rPr lang="en-GB" altLang="en-US" sz="2200">
                <a:solidFill>
                  <a:srgbClr val="3366CC"/>
                </a:solidFill>
              </a:rPr>
              <a:t>Counter is live before you hit Search button</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L:\GENTLE screenshots\p1 IDAT_flux.PNG"/>
          <p:cNvPicPr>
            <a:picLocks noChangeAspect="1" noChangeArrowheads="1"/>
          </p:cNvPicPr>
          <p:nvPr/>
        </p:nvPicPr>
        <p:blipFill>
          <a:blip r:embed="rId2">
            <a:extLst>
              <a:ext uri="{28A0092B-C50C-407E-A947-70E740481C1C}">
                <a14:useLocalDpi xmlns:a14="http://schemas.microsoft.com/office/drawing/2010/main" val="0"/>
              </a:ext>
            </a:extLst>
          </a:blip>
          <a:srcRect b="1184"/>
          <a:stretch>
            <a:fillRect/>
          </a:stretch>
        </p:blipFill>
        <p:spPr bwMode="auto">
          <a:xfrm>
            <a:off x="76200" y="1481138"/>
            <a:ext cx="8950325" cy="476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itle 1"/>
          <p:cNvSpPr>
            <a:spLocks noGrp="1"/>
          </p:cNvSpPr>
          <p:nvPr>
            <p:ph type="title"/>
          </p:nvPr>
        </p:nvSpPr>
        <p:spPr/>
        <p:txBody>
          <a:bodyPr/>
          <a:lstStyle/>
          <a:p>
            <a:r>
              <a:rPr lang="en-GB" altLang="en-US" smtClean="0">
                <a:latin typeface="Arial" charset="0"/>
                <a:cs typeface="Arial" charset="0"/>
              </a:rPr>
              <a:t>Simple Benchmark Selection - Flux</a:t>
            </a:r>
          </a:p>
        </p:txBody>
      </p:sp>
      <p:sp>
        <p:nvSpPr>
          <p:cNvPr id="21508" name="Content Placeholder 2"/>
          <p:cNvSpPr>
            <a:spLocks noGrp="1"/>
          </p:cNvSpPr>
          <p:nvPr>
            <p:ph idx="1"/>
          </p:nvPr>
        </p:nvSpPr>
        <p:spPr/>
        <p:txBody>
          <a:bodyPr/>
          <a:lstStyle/>
          <a:p>
            <a:endParaRPr lang="en-GB" altLang="en-US" smtClean="0">
              <a:latin typeface="Arial" charset="0"/>
              <a:cs typeface="Arial" charset="0"/>
            </a:endParaRPr>
          </a:p>
        </p:txBody>
      </p:sp>
      <p:sp>
        <p:nvSpPr>
          <p:cNvPr id="4" name="Rectangle 3"/>
          <p:cNvSpPr/>
          <p:nvPr/>
        </p:nvSpPr>
        <p:spPr>
          <a:xfrm>
            <a:off x="5410200" y="2362200"/>
            <a:ext cx="1447800" cy="9906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7" name="Rectangle 6"/>
          <p:cNvSpPr/>
          <p:nvPr/>
        </p:nvSpPr>
        <p:spPr>
          <a:xfrm>
            <a:off x="0" y="6096000"/>
            <a:ext cx="990600" cy="2286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1511" name="TextBox 1"/>
          <p:cNvSpPr txBox="1">
            <a:spLocks noChangeArrowheads="1"/>
          </p:cNvSpPr>
          <p:nvPr/>
        </p:nvSpPr>
        <p:spPr bwMode="auto">
          <a:xfrm>
            <a:off x="3200400" y="3581400"/>
            <a:ext cx="5867400" cy="769938"/>
          </a:xfrm>
          <a:prstGeom prst="rect">
            <a:avLst/>
          </a:prstGeom>
          <a:solidFill>
            <a:schemeClr val="accent1">
              <a:alpha val="29019"/>
            </a:schemeClr>
          </a:solidFill>
          <a:ln w="9525">
            <a:solidFill>
              <a:srgbClr val="000000"/>
            </a:solidFill>
            <a:miter lim="800000"/>
            <a:headEnd/>
            <a:tailEnd/>
          </a:ln>
        </p:spPr>
        <p:txBody>
          <a:bodyPr>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4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r>
              <a:rPr lang="en-GB" altLang="en-US" sz="2200">
                <a:solidFill>
                  <a:srgbClr val="3366CC"/>
                </a:solidFill>
              </a:rPr>
              <a:t>More specific searches can be performed, normally combined with AND logic operations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762000"/>
            <a:ext cx="9144000" cy="609600"/>
          </a:xfrm>
        </p:spPr>
        <p:txBody>
          <a:bodyPr/>
          <a:lstStyle/>
          <a:p>
            <a:r>
              <a:rPr lang="en-GB" altLang="en-US" smtClean="0">
                <a:latin typeface="Arial" charset="0"/>
                <a:cs typeface="Arial" charset="0"/>
              </a:rPr>
              <a:t>Overview</a:t>
            </a:r>
            <a:endParaRPr lang="en-US" altLang="en-US" smtClean="0">
              <a:latin typeface="Arial" charset="0"/>
              <a:cs typeface="Arial" charset="0"/>
            </a:endParaRPr>
          </a:p>
        </p:txBody>
      </p:sp>
      <p:sp>
        <p:nvSpPr>
          <p:cNvPr id="4099" name="Content Placeholder 2"/>
          <p:cNvSpPr>
            <a:spLocks noGrp="1"/>
          </p:cNvSpPr>
          <p:nvPr>
            <p:ph idx="1"/>
          </p:nvPr>
        </p:nvSpPr>
        <p:spPr>
          <a:xfrm>
            <a:off x="990600" y="1524000"/>
            <a:ext cx="7239000" cy="4953000"/>
          </a:xfrm>
        </p:spPr>
        <p:txBody>
          <a:bodyPr/>
          <a:lstStyle/>
          <a:p>
            <a:pPr marL="0" indent="0" algn="ctr">
              <a:buFont typeface="Arial" charset="0"/>
              <a:buNone/>
            </a:pPr>
            <a:endParaRPr lang="en-GB" altLang="en-US" b="1" smtClean="0">
              <a:solidFill>
                <a:srgbClr val="3366CC"/>
              </a:solidFill>
              <a:latin typeface="Arial" charset="0"/>
              <a:cs typeface="Arial" charset="0"/>
            </a:endParaRPr>
          </a:p>
          <a:p>
            <a:pPr marL="0" indent="0" algn="ctr">
              <a:buFont typeface="Arial" charset="0"/>
              <a:buNone/>
            </a:pPr>
            <a:r>
              <a:rPr lang="en-GB" altLang="en-US" b="1" smtClean="0">
                <a:solidFill>
                  <a:srgbClr val="3366CC"/>
                </a:solidFill>
                <a:latin typeface="Arial" charset="0"/>
                <a:cs typeface="Arial" charset="0"/>
              </a:rPr>
              <a:t>This is a presentation designed to give a starter’s introduction to the main features of NDaST and basic instructions for its use</a:t>
            </a:r>
          </a:p>
          <a:p>
            <a:pPr marL="0" indent="0" algn="ctr">
              <a:buFont typeface="Arial" charset="0"/>
              <a:buNone/>
            </a:pPr>
            <a:endParaRPr lang="en-GB" altLang="en-US" b="1" smtClean="0">
              <a:solidFill>
                <a:srgbClr val="3366CC"/>
              </a:solidFill>
              <a:latin typeface="Arial" charset="0"/>
              <a:cs typeface="Arial" charset="0"/>
            </a:endParaRPr>
          </a:p>
          <a:p>
            <a:pPr marL="0" indent="0">
              <a:buFont typeface="Arial" charset="0"/>
              <a:buNone/>
            </a:pPr>
            <a:r>
              <a:rPr lang="en-GB" altLang="en-US" b="1" smtClean="0">
                <a:solidFill>
                  <a:srgbClr val="3366CC"/>
                </a:solidFill>
                <a:latin typeface="Arial" charset="0"/>
                <a:cs typeface="Arial" charset="0"/>
              </a:rPr>
              <a:t>What is it exactly?!</a:t>
            </a:r>
          </a:p>
          <a:p>
            <a:pPr marL="0" indent="0">
              <a:buFont typeface="Arial" charset="0"/>
              <a:buNone/>
            </a:pPr>
            <a:endParaRPr lang="en-GB" altLang="en-US" b="1" smtClean="0">
              <a:solidFill>
                <a:srgbClr val="3366CC"/>
              </a:solidFill>
              <a:latin typeface="Arial" charset="0"/>
              <a:cs typeface="Arial" charset="0"/>
            </a:endParaRPr>
          </a:p>
          <a:p>
            <a:pPr marL="0" indent="0" algn="ctr">
              <a:buFont typeface="Arial" charset="0"/>
              <a:buNone/>
            </a:pPr>
            <a:r>
              <a:rPr lang="en-GB" altLang="en-US" b="1" smtClean="0">
                <a:solidFill>
                  <a:srgbClr val="3366CC"/>
                </a:solidFill>
                <a:latin typeface="Arial" charset="0"/>
                <a:cs typeface="Arial" charset="0"/>
              </a:rPr>
              <a:t>NDaST is an analysis tool to propagate the impact of changes in nuclear data cross sections and of nuclear data covariance to benchmark uncertainties.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L:\GENTLE screenshots\p1 IDAT_calc.PNG"/>
          <p:cNvPicPr>
            <a:picLocks noChangeAspect="1" noChangeArrowheads="1"/>
          </p:cNvPicPr>
          <p:nvPr/>
        </p:nvPicPr>
        <p:blipFill>
          <a:blip r:embed="rId2">
            <a:extLst>
              <a:ext uri="{28A0092B-C50C-407E-A947-70E740481C1C}">
                <a14:useLocalDpi xmlns:a14="http://schemas.microsoft.com/office/drawing/2010/main" val="0"/>
              </a:ext>
            </a:extLst>
          </a:blip>
          <a:srcRect b="1982"/>
          <a:stretch>
            <a:fillRect/>
          </a:stretch>
        </p:blipFill>
        <p:spPr bwMode="auto">
          <a:xfrm>
            <a:off x="152400" y="1443038"/>
            <a:ext cx="8915400" cy="471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itle 1"/>
          <p:cNvSpPr>
            <a:spLocks noGrp="1"/>
          </p:cNvSpPr>
          <p:nvPr>
            <p:ph type="title"/>
          </p:nvPr>
        </p:nvSpPr>
        <p:spPr/>
        <p:txBody>
          <a:bodyPr/>
          <a:lstStyle/>
          <a:p>
            <a:r>
              <a:rPr lang="en-GB" altLang="en-US" smtClean="0">
                <a:latin typeface="Arial" charset="0"/>
                <a:cs typeface="Arial" charset="0"/>
              </a:rPr>
              <a:t>Simple Benchmark Selection - Library</a:t>
            </a:r>
          </a:p>
        </p:txBody>
      </p:sp>
      <p:sp>
        <p:nvSpPr>
          <p:cNvPr id="22532" name="Content Placeholder 2"/>
          <p:cNvSpPr>
            <a:spLocks noGrp="1"/>
          </p:cNvSpPr>
          <p:nvPr>
            <p:ph idx="1"/>
          </p:nvPr>
        </p:nvSpPr>
        <p:spPr/>
        <p:txBody>
          <a:bodyPr/>
          <a:lstStyle/>
          <a:p>
            <a:endParaRPr lang="en-GB" altLang="en-US" smtClean="0">
              <a:latin typeface="Arial" charset="0"/>
              <a:cs typeface="Arial" charset="0"/>
            </a:endParaRPr>
          </a:p>
        </p:txBody>
      </p:sp>
      <p:sp>
        <p:nvSpPr>
          <p:cNvPr id="4" name="Rectangle 3"/>
          <p:cNvSpPr/>
          <p:nvPr/>
        </p:nvSpPr>
        <p:spPr>
          <a:xfrm>
            <a:off x="6248400" y="3124200"/>
            <a:ext cx="1143000" cy="4826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2534" name="TextBox 1"/>
          <p:cNvSpPr txBox="1">
            <a:spLocks noChangeArrowheads="1"/>
          </p:cNvSpPr>
          <p:nvPr/>
        </p:nvSpPr>
        <p:spPr bwMode="auto">
          <a:xfrm>
            <a:off x="838200" y="3725863"/>
            <a:ext cx="5181600" cy="769937"/>
          </a:xfrm>
          <a:prstGeom prst="rect">
            <a:avLst/>
          </a:prstGeom>
          <a:solidFill>
            <a:schemeClr val="accent1">
              <a:alpha val="29019"/>
            </a:schemeClr>
          </a:solidFill>
          <a:ln w="9525">
            <a:solidFill>
              <a:srgbClr val="000000"/>
            </a:solidFill>
            <a:miter lim="800000"/>
            <a:headEnd/>
            <a:tailEnd/>
          </a:ln>
        </p:spPr>
        <p:txBody>
          <a:bodyPr>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4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r>
              <a:rPr lang="en-GB" altLang="en-US" sz="2200">
                <a:solidFill>
                  <a:srgbClr val="3366CC"/>
                </a:solidFill>
              </a:rPr>
              <a:t>Calculations provided generally within the evaluations are held as C/E data</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7" descr="L:\GENTLE screenshots\p1 DICE_ksen.PNG"/>
          <p:cNvPicPr>
            <a:picLocks noChangeAspect="1" noChangeArrowheads="1"/>
          </p:cNvPicPr>
          <p:nvPr/>
        </p:nvPicPr>
        <p:blipFill>
          <a:blip r:embed="rId2">
            <a:extLst>
              <a:ext uri="{28A0092B-C50C-407E-A947-70E740481C1C}">
                <a14:useLocalDpi xmlns:a14="http://schemas.microsoft.com/office/drawing/2010/main" val="0"/>
              </a:ext>
            </a:extLst>
          </a:blip>
          <a:srcRect b="1125"/>
          <a:stretch>
            <a:fillRect/>
          </a:stretch>
        </p:blipFill>
        <p:spPr bwMode="auto">
          <a:xfrm>
            <a:off x="92075" y="1447800"/>
            <a:ext cx="8899525"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itle 1"/>
          <p:cNvSpPr>
            <a:spLocks noGrp="1"/>
          </p:cNvSpPr>
          <p:nvPr>
            <p:ph type="title"/>
          </p:nvPr>
        </p:nvSpPr>
        <p:spPr/>
        <p:txBody>
          <a:bodyPr/>
          <a:lstStyle/>
          <a:p>
            <a:r>
              <a:rPr lang="en-GB" altLang="en-US" smtClean="0">
                <a:latin typeface="Arial" charset="0"/>
                <a:cs typeface="Arial" charset="0"/>
              </a:rPr>
              <a:t>Sensitive Benchmark Search</a:t>
            </a:r>
          </a:p>
        </p:txBody>
      </p:sp>
      <p:sp>
        <p:nvSpPr>
          <p:cNvPr id="23556" name="Content Placeholder 2"/>
          <p:cNvSpPr>
            <a:spLocks noGrp="1"/>
          </p:cNvSpPr>
          <p:nvPr>
            <p:ph idx="1"/>
          </p:nvPr>
        </p:nvSpPr>
        <p:spPr/>
        <p:txBody>
          <a:bodyPr/>
          <a:lstStyle/>
          <a:p>
            <a:endParaRPr lang="en-GB" altLang="en-US" smtClean="0">
              <a:latin typeface="Arial" charset="0"/>
              <a:cs typeface="Arial" charset="0"/>
            </a:endParaRPr>
          </a:p>
        </p:txBody>
      </p:sp>
      <p:sp>
        <p:nvSpPr>
          <p:cNvPr id="5" name="Rectangle 4"/>
          <p:cNvSpPr/>
          <p:nvPr/>
        </p:nvSpPr>
        <p:spPr>
          <a:xfrm>
            <a:off x="5199063" y="4572000"/>
            <a:ext cx="1981200" cy="6096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6" name="Rectangle 5"/>
          <p:cNvSpPr/>
          <p:nvPr/>
        </p:nvSpPr>
        <p:spPr>
          <a:xfrm>
            <a:off x="685800" y="5181600"/>
            <a:ext cx="1600200" cy="6096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3559" name="TextBox 1"/>
          <p:cNvSpPr txBox="1">
            <a:spLocks noChangeArrowheads="1"/>
          </p:cNvSpPr>
          <p:nvPr/>
        </p:nvSpPr>
        <p:spPr bwMode="auto">
          <a:xfrm>
            <a:off x="2133600" y="6184900"/>
            <a:ext cx="5046663" cy="431800"/>
          </a:xfrm>
          <a:prstGeom prst="rect">
            <a:avLst/>
          </a:prstGeom>
          <a:solidFill>
            <a:schemeClr val="accent1">
              <a:alpha val="29019"/>
            </a:schemeClr>
          </a:solidFill>
          <a:ln w="9525">
            <a:solidFill>
              <a:srgbClr val="000000"/>
            </a:solidFill>
            <a:miter lim="800000"/>
            <a:headEnd/>
            <a:tailEnd/>
          </a:ln>
        </p:spPr>
        <p:txBody>
          <a:bodyPr>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4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r>
              <a:rPr lang="en-GB" altLang="en-US" sz="2200">
                <a:solidFill>
                  <a:srgbClr val="3366CC"/>
                </a:solidFill>
              </a:rPr>
              <a:t>This is where NDaST is really focused!</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6" descr="L:\GENTLE screenshots\p1 DICE_selection.PNG"/>
          <p:cNvPicPr>
            <a:picLocks noChangeAspect="1" noChangeArrowheads="1"/>
          </p:cNvPicPr>
          <p:nvPr/>
        </p:nvPicPr>
        <p:blipFill>
          <a:blip r:embed="rId2">
            <a:extLst>
              <a:ext uri="{28A0092B-C50C-407E-A947-70E740481C1C}">
                <a14:useLocalDpi xmlns:a14="http://schemas.microsoft.com/office/drawing/2010/main" val="0"/>
              </a:ext>
            </a:extLst>
          </a:blip>
          <a:srcRect b="1349"/>
          <a:stretch>
            <a:fillRect/>
          </a:stretch>
        </p:blipFill>
        <p:spPr bwMode="auto">
          <a:xfrm>
            <a:off x="152400" y="1558925"/>
            <a:ext cx="86995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itle 1"/>
          <p:cNvSpPr>
            <a:spLocks noGrp="1"/>
          </p:cNvSpPr>
          <p:nvPr>
            <p:ph type="title"/>
          </p:nvPr>
        </p:nvSpPr>
        <p:spPr/>
        <p:txBody>
          <a:bodyPr/>
          <a:lstStyle/>
          <a:p>
            <a:r>
              <a:rPr lang="en-GB" altLang="en-US" smtClean="0">
                <a:latin typeface="Arial" charset="0"/>
                <a:cs typeface="Arial" charset="0"/>
              </a:rPr>
              <a:t>Addition of Benchmarks to Set</a:t>
            </a:r>
          </a:p>
        </p:txBody>
      </p:sp>
      <p:sp>
        <p:nvSpPr>
          <p:cNvPr id="24580" name="Content Placeholder 2"/>
          <p:cNvSpPr>
            <a:spLocks noGrp="1"/>
          </p:cNvSpPr>
          <p:nvPr>
            <p:ph idx="1"/>
          </p:nvPr>
        </p:nvSpPr>
        <p:spPr/>
        <p:txBody>
          <a:bodyPr/>
          <a:lstStyle/>
          <a:p>
            <a:endParaRPr lang="en-GB" altLang="en-US" smtClean="0">
              <a:latin typeface="Arial" charset="0"/>
              <a:cs typeface="Arial" charset="0"/>
            </a:endParaRPr>
          </a:p>
        </p:txBody>
      </p:sp>
      <p:sp>
        <p:nvSpPr>
          <p:cNvPr id="5" name="Rectangle 4"/>
          <p:cNvSpPr/>
          <p:nvPr/>
        </p:nvSpPr>
        <p:spPr>
          <a:xfrm>
            <a:off x="685800" y="5867400"/>
            <a:ext cx="1981200" cy="2286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4582" name="TextBox 1"/>
          <p:cNvSpPr txBox="1">
            <a:spLocks noChangeArrowheads="1"/>
          </p:cNvSpPr>
          <p:nvPr/>
        </p:nvSpPr>
        <p:spPr bwMode="auto">
          <a:xfrm>
            <a:off x="1600200" y="6184900"/>
            <a:ext cx="6324600" cy="431800"/>
          </a:xfrm>
          <a:prstGeom prst="rect">
            <a:avLst/>
          </a:prstGeom>
          <a:solidFill>
            <a:schemeClr val="accent1">
              <a:alpha val="29019"/>
            </a:schemeClr>
          </a:solidFill>
          <a:ln w="9525">
            <a:solidFill>
              <a:srgbClr val="000000"/>
            </a:solidFill>
            <a:miter lim="800000"/>
            <a:headEnd/>
            <a:tailEnd/>
          </a:ln>
        </p:spPr>
        <p:txBody>
          <a:bodyPr>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4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r>
              <a:rPr lang="en-GB" altLang="en-US" sz="2200">
                <a:solidFill>
                  <a:srgbClr val="3366CC"/>
                </a:solidFill>
              </a:rPr>
              <a:t>Tip: Order your table and use Ctrl+click or Ctrl+a</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GB" altLang="en-US" smtClean="0">
                <a:latin typeface="Arial" charset="0"/>
                <a:cs typeface="Arial" charset="0"/>
              </a:rPr>
              <a:t>Addition of Benchmarks to Set</a:t>
            </a:r>
          </a:p>
        </p:txBody>
      </p:sp>
      <p:sp>
        <p:nvSpPr>
          <p:cNvPr id="25603" name="Content Placeholder 2"/>
          <p:cNvSpPr>
            <a:spLocks noGrp="1"/>
          </p:cNvSpPr>
          <p:nvPr>
            <p:ph idx="1"/>
          </p:nvPr>
        </p:nvSpPr>
        <p:spPr/>
        <p:txBody>
          <a:bodyPr/>
          <a:lstStyle/>
          <a:p>
            <a:endParaRPr lang="en-GB" altLang="en-US" smtClean="0">
              <a:latin typeface="Arial" charset="0"/>
              <a:cs typeface="Arial" charset="0"/>
            </a:endParaRPr>
          </a:p>
        </p:txBody>
      </p:sp>
      <p:pic>
        <p:nvPicPr>
          <p:cNvPr id="25604" name="Picture 2" descr="L:\GENTLE screenshots\p1 filled.PNG"/>
          <p:cNvPicPr>
            <a:picLocks noChangeAspect="1" noChangeArrowheads="1"/>
          </p:cNvPicPr>
          <p:nvPr/>
        </p:nvPicPr>
        <p:blipFill>
          <a:blip r:embed="rId2">
            <a:extLst>
              <a:ext uri="{28A0092B-C50C-407E-A947-70E740481C1C}">
                <a14:useLocalDpi xmlns:a14="http://schemas.microsoft.com/office/drawing/2010/main" val="0"/>
              </a:ext>
            </a:extLst>
          </a:blip>
          <a:srcRect b="1489"/>
          <a:stretch>
            <a:fillRect/>
          </a:stretch>
        </p:blipFill>
        <p:spPr bwMode="auto">
          <a:xfrm>
            <a:off x="125413" y="1600200"/>
            <a:ext cx="8942387" cy="474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85800" y="2209800"/>
            <a:ext cx="3048000" cy="7620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5606" name="TextBox 1"/>
          <p:cNvSpPr txBox="1">
            <a:spLocks noChangeArrowheads="1"/>
          </p:cNvSpPr>
          <p:nvPr/>
        </p:nvSpPr>
        <p:spPr bwMode="auto">
          <a:xfrm>
            <a:off x="1671638" y="3519488"/>
            <a:ext cx="6253162" cy="1784350"/>
          </a:xfrm>
          <a:prstGeom prst="rect">
            <a:avLst/>
          </a:prstGeom>
          <a:solidFill>
            <a:schemeClr val="accent1">
              <a:alpha val="29019"/>
            </a:schemeClr>
          </a:solidFill>
          <a:ln w="9525">
            <a:solidFill>
              <a:srgbClr val="000000"/>
            </a:solidFill>
            <a:miter lim="800000"/>
            <a:headEnd/>
            <a:tailEnd/>
          </a:ln>
        </p:spPr>
        <p:txBody>
          <a:bodyPr>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4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r>
              <a:rPr lang="en-GB" altLang="en-US" sz="2200">
                <a:solidFill>
                  <a:srgbClr val="3366CC"/>
                </a:solidFill>
              </a:rPr>
              <a:t>This is just a summary table of everything retrieved from the search</a:t>
            </a:r>
          </a:p>
          <a:p>
            <a:pPr eaLnBrk="1" hangingPunct="1">
              <a:spcBef>
                <a:spcPct val="0"/>
              </a:spcBef>
              <a:buFontTx/>
              <a:buNone/>
            </a:pPr>
            <a:endParaRPr lang="en-GB" altLang="en-US" sz="2200">
              <a:solidFill>
                <a:srgbClr val="3366CC"/>
              </a:solidFill>
            </a:endParaRPr>
          </a:p>
          <a:p>
            <a:pPr eaLnBrk="1" hangingPunct="1">
              <a:spcBef>
                <a:spcPct val="0"/>
              </a:spcBef>
              <a:buFontTx/>
              <a:buNone/>
            </a:pPr>
            <a:r>
              <a:rPr lang="en-GB" altLang="en-US" sz="2200">
                <a:solidFill>
                  <a:srgbClr val="3366CC"/>
                </a:solidFill>
              </a:rPr>
              <a:t>The actual data can be viewed and modified by double-clicking on an entry</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GB" altLang="en-US" smtClean="0">
                <a:latin typeface="Arial" charset="0"/>
                <a:cs typeface="Arial" charset="0"/>
              </a:rPr>
              <a:t>Edit Benchmark Data</a:t>
            </a:r>
          </a:p>
        </p:txBody>
      </p:sp>
      <p:sp>
        <p:nvSpPr>
          <p:cNvPr id="26627" name="Content Placeholder 2"/>
          <p:cNvSpPr>
            <a:spLocks noGrp="1"/>
          </p:cNvSpPr>
          <p:nvPr>
            <p:ph idx="1"/>
          </p:nvPr>
        </p:nvSpPr>
        <p:spPr/>
        <p:txBody>
          <a:bodyPr/>
          <a:lstStyle/>
          <a:p>
            <a:endParaRPr lang="en-GB" altLang="en-US" smtClean="0">
              <a:latin typeface="Arial" charset="0"/>
              <a:cs typeface="Arial" charset="0"/>
            </a:endParaRPr>
          </a:p>
        </p:txBody>
      </p:sp>
      <p:pic>
        <p:nvPicPr>
          <p:cNvPr id="26628" name="Picture 2" descr="L:\GENTLE screenshots\p1 BMedit.PNG"/>
          <p:cNvPicPr>
            <a:picLocks noChangeAspect="1" noChangeArrowheads="1"/>
          </p:cNvPicPr>
          <p:nvPr/>
        </p:nvPicPr>
        <p:blipFill>
          <a:blip r:embed="rId2">
            <a:extLst>
              <a:ext uri="{28A0092B-C50C-407E-A947-70E740481C1C}">
                <a14:useLocalDpi xmlns:a14="http://schemas.microsoft.com/office/drawing/2010/main" val="0"/>
              </a:ext>
            </a:extLst>
          </a:blip>
          <a:srcRect b="1660"/>
          <a:stretch>
            <a:fillRect/>
          </a:stretch>
        </p:blipFill>
        <p:spPr bwMode="auto">
          <a:xfrm>
            <a:off x="76200" y="1447800"/>
            <a:ext cx="8920163" cy="472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09600" y="3314700"/>
            <a:ext cx="4267200" cy="1143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7" name="Rectangle 6"/>
          <p:cNvSpPr/>
          <p:nvPr/>
        </p:nvSpPr>
        <p:spPr>
          <a:xfrm>
            <a:off x="4838700" y="2362200"/>
            <a:ext cx="4157663" cy="3429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8" name="Rectangle 7"/>
          <p:cNvSpPr/>
          <p:nvPr/>
        </p:nvSpPr>
        <p:spPr>
          <a:xfrm>
            <a:off x="1524000" y="2035175"/>
            <a:ext cx="839788" cy="403225"/>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6632" name="TextBox 1"/>
          <p:cNvSpPr txBox="1">
            <a:spLocks noChangeArrowheads="1"/>
          </p:cNvSpPr>
          <p:nvPr/>
        </p:nvSpPr>
        <p:spPr bwMode="auto">
          <a:xfrm>
            <a:off x="1447800" y="3811588"/>
            <a:ext cx="7056438" cy="1785937"/>
          </a:xfrm>
          <a:prstGeom prst="rect">
            <a:avLst/>
          </a:prstGeom>
          <a:solidFill>
            <a:schemeClr val="accent1">
              <a:alpha val="29019"/>
            </a:schemeClr>
          </a:solidFill>
          <a:ln w="9525">
            <a:solidFill>
              <a:srgbClr val="000000"/>
            </a:solidFill>
            <a:miter lim="800000"/>
            <a:headEnd/>
            <a:tailEnd/>
          </a:ln>
        </p:spPr>
        <p:txBody>
          <a:bodyPr>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4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r>
              <a:rPr lang="en-GB" altLang="en-US" sz="2200">
                <a:solidFill>
                  <a:srgbClr val="3366CC"/>
                </a:solidFill>
              </a:rPr>
              <a:t>If the C/E results and trends are important to you, most likely you’ll want to input your own for comparison</a:t>
            </a:r>
          </a:p>
          <a:p>
            <a:pPr eaLnBrk="1" hangingPunct="1">
              <a:spcBef>
                <a:spcPct val="0"/>
              </a:spcBef>
              <a:buFontTx/>
              <a:buNone/>
            </a:pPr>
            <a:endParaRPr lang="en-GB" altLang="en-US" sz="2200">
              <a:solidFill>
                <a:srgbClr val="3366CC"/>
              </a:solidFill>
            </a:endParaRPr>
          </a:p>
          <a:p>
            <a:pPr eaLnBrk="1" hangingPunct="1">
              <a:spcBef>
                <a:spcPct val="0"/>
              </a:spcBef>
              <a:buFontTx/>
              <a:buNone/>
            </a:pPr>
            <a:r>
              <a:rPr lang="en-GB" altLang="en-US" sz="2200">
                <a:solidFill>
                  <a:srgbClr val="3366CC"/>
                </a:solidFill>
              </a:rPr>
              <a:t>Sensitivity data has, for the most part, been shown to be not highly dependent on the ND library used</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L:\GENTLE screenshots\p1 newBM.PNG"/>
          <p:cNvPicPr>
            <a:picLocks noChangeAspect="1" noChangeArrowheads="1"/>
          </p:cNvPicPr>
          <p:nvPr/>
        </p:nvPicPr>
        <p:blipFill>
          <a:blip r:embed="rId2">
            <a:extLst>
              <a:ext uri="{28A0092B-C50C-407E-A947-70E740481C1C}">
                <a14:useLocalDpi xmlns:a14="http://schemas.microsoft.com/office/drawing/2010/main" val="0"/>
              </a:ext>
            </a:extLst>
          </a:blip>
          <a:srcRect b="1514"/>
          <a:stretch>
            <a:fillRect/>
          </a:stretch>
        </p:blipFill>
        <p:spPr bwMode="auto">
          <a:xfrm>
            <a:off x="76200" y="1447800"/>
            <a:ext cx="8909050" cy="472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itle 1"/>
          <p:cNvSpPr>
            <a:spLocks noGrp="1"/>
          </p:cNvSpPr>
          <p:nvPr>
            <p:ph type="title"/>
          </p:nvPr>
        </p:nvSpPr>
        <p:spPr/>
        <p:txBody>
          <a:bodyPr/>
          <a:lstStyle/>
          <a:p>
            <a:r>
              <a:rPr lang="en-GB" altLang="en-US" smtClean="0">
                <a:latin typeface="Arial" charset="0"/>
                <a:cs typeface="Arial" charset="0"/>
              </a:rPr>
              <a:t>Add ‘New Benchmark’</a:t>
            </a:r>
          </a:p>
        </p:txBody>
      </p:sp>
      <p:sp>
        <p:nvSpPr>
          <p:cNvPr id="6" name="Rectangle 5"/>
          <p:cNvSpPr/>
          <p:nvPr/>
        </p:nvSpPr>
        <p:spPr>
          <a:xfrm>
            <a:off x="611188" y="2533650"/>
            <a:ext cx="4267200" cy="36195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7" name="Rectangle 6"/>
          <p:cNvSpPr/>
          <p:nvPr/>
        </p:nvSpPr>
        <p:spPr>
          <a:xfrm>
            <a:off x="4838700" y="2362200"/>
            <a:ext cx="4157663" cy="3429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8" name="Rectangle 7"/>
          <p:cNvSpPr/>
          <p:nvPr/>
        </p:nvSpPr>
        <p:spPr>
          <a:xfrm>
            <a:off x="1295400" y="1828800"/>
            <a:ext cx="1449388" cy="6096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7655" name="TextBox 1"/>
          <p:cNvSpPr txBox="1">
            <a:spLocks noChangeArrowheads="1"/>
          </p:cNvSpPr>
          <p:nvPr/>
        </p:nvSpPr>
        <p:spPr bwMode="auto">
          <a:xfrm>
            <a:off x="1524000" y="3519488"/>
            <a:ext cx="7308850" cy="1446212"/>
          </a:xfrm>
          <a:prstGeom prst="rect">
            <a:avLst/>
          </a:prstGeom>
          <a:solidFill>
            <a:schemeClr val="accent1">
              <a:alpha val="29019"/>
            </a:schemeClr>
          </a:solidFill>
          <a:ln w="9525">
            <a:solidFill>
              <a:srgbClr val="000000"/>
            </a:solidFill>
            <a:miter lim="800000"/>
            <a:headEnd/>
            <a:tailEnd/>
          </a:ln>
        </p:spPr>
        <p:txBody>
          <a:bodyPr>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4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r>
              <a:rPr lang="en-GB" altLang="en-US" sz="2200">
                <a:solidFill>
                  <a:srgbClr val="3366CC"/>
                </a:solidFill>
              </a:rPr>
              <a:t>Particularly useful if you want to compare some application of your own</a:t>
            </a:r>
          </a:p>
          <a:p>
            <a:pPr eaLnBrk="1" hangingPunct="1">
              <a:spcBef>
                <a:spcPct val="0"/>
              </a:spcBef>
              <a:buFontTx/>
              <a:buNone/>
            </a:pPr>
            <a:endParaRPr lang="en-GB" altLang="en-US" sz="2200">
              <a:solidFill>
                <a:srgbClr val="3366CC"/>
              </a:solidFill>
            </a:endParaRPr>
          </a:p>
          <a:p>
            <a:pPr eaLnBrk="1" hangingPunct="1">
              <a:spcBef>
                <a:spcPct val="0"/>
              </a:spcBef>
              <a:buFontTx/>
              <a:buNone/>
            </a:pPr>
            <a:r>
              <a:rPr lang="en-GB" altLang="en-US" sz="2200">
                <a:solidFill>
                  <a:srgbClr val="3366CC"/>
                </a:solidFill>
              </a:rPr>
              <a:t>Or if you have an analytical or computational benchmark</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7" descr="L:\GENTLE screenshots\p1 save_BM.PNG"/>
          <p:cNvPicPr>
            <a:picLocks noChangeAspect="1" noChangeArrowheads="1"/>
          </p:cNvPicPr>
          <p:nvPr/>
        </p:nvPicPr>
        <p:blipFill>
          <a:blip r:embed="rId2">
            <a:extLst>
              <a:ext uri="{28A0092B-C50C-407E-A947-70E740481C1C}">
                <a14:useLocalDpi xmlns:a14="http://schemas.microsoft.com/office/drawing/2010/main" val="0"/>
              </a:ext>
            </a:extLst>
          </a:blip>
          <a:srcRect r="26820" b="27199"/>
          <a:stretch>
            <a:fillRect/>
          </a:stretch>
        </p:blipFill>
        <p:spPr bwMode="auto">
          <a:xfrm>
            <a:off x="96838" y="1524000"/>
            <a:ext cx="8818562" cy="493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itle 1"/>
          <p:cNvSpPr>
            <a:spLocks noGrp="1"/>
          </p:cNvSpPr>
          <p:nvPr>
            <p:ph type="title"/>
          </p:nvPr>
        </p:nvSpPr>
        <p:spPr/>
        <p:txBody>
          <a:bodyPr/>
          <a:lstStyle/>
          <a:p>
            <a:r>
              <a:rPr lang="en-GB" altLang="en-US" smtClean="0">
                <a:latin typeface="Arial" charset="0"/>
                <a:cs typeface="Arial" charset="0"/>
              </a:rPr>
              <a:t>Save and Load Options</a:t>
            </a:r>
          </a:p>
        </p:txBody>
      </p:sp>
      <p:sp>
        <p:nvSpPr>
          <p:cNvPr id="28676" name="Content Placeholder 2"/>
          <p:cNvSpPr>
            <a:spLocks noGrp="1"/>
          </p:cNvSpPr>
          <p:nvPr>
            <p:ph idx="1"/>
          </p:nvPr>
        </p:nvSpPr>
        <p:spPr/>
        <p:txBody>
          <a:bodyPr/>
          <a:lstStyle/>
          <a:p>
            <a:endParaRPr lang="en-GB" altLang="en-US" smtClean="0">
              <a:latin typeface="Arial" charset="0"/>
              <a:cs typeface="Arial" charset="0"/>
            </a:endParaRPr>
          </a:p>
        </p:txBody>
      </p:sp>
      <p:sp>
        <p:nvSpPr>
          <p:cNvPr id="5" name="Rectangle 4"/>
          <p:cNvSpPr/>
          <p:nvPr/>
        </p:nvSpPr>
        <p:spPr>
          <a:xfrm>
            <a:off x="76200" y="1676400"/>
            <a:ext cx="304800" cy="3048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0" name="Rectangle 9"/>
          <p:cNvSpPr/>
          <p:nvPr/>
        </p:nvSpPr>
        <p:spPr>
          <a:xfrm>
            <a:off x="7848600" y="4419600"/>
            <a:ext cx="914400" cy="12192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GB" altLang="en-US" smtClean="0">
                <a:latin typeface="Arial" charset="0"/>
                <a:cs typeface="Arial" charset="0"/>
              </a:rPr>
              <a:t>Editable xml File</a:t>
            </a:r>
          </a:p>
        </p:txBody>
      </p:sp>
      <p:sp>
        <p:nvSpPr>
          <p:cNvPr id="29699" name="Content Placeholder 2"/>
          <p:cNvSpPr>
            <a:spLocks noGrp="1"/>
          </p:cNvSpPr>
          <p:nvPr>
            <p:ph idx="1"/>
          </p:nvPr>
        </p:nvSpPr>
        <p:spPr/>
        <p:txBody>
          <a:bodyPr/>
          <a:lstStyle/>
          <a:p>
            <a:endParaRPr lang="en-GB" altLang="en-US" smtClean="0">
              <a:latin typeface="Arial" charset="0"/>
              <a:cs typeface="Arial" charset="0"/>
            </a:endParaRPr>
          </a:p>
        </p:txBody>
      </p:sp>
      <p:pic>
        <p:nvPicPr>
          <p:cNvPr id="29700" name="Picture 8" descr="L:\GENTLE screenshots\xm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33513"/>
            <a:ext cx="7696200" cy="460533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29701" name="TextBox 1"/>
          <p:cNvSpPr txBox="1">
            <a:spLocks noChangeArrowheads="1"/>
          </p:cNvSpPr>
          <p:nvPr/>
        </p:nvSpPr>
        <p:spPr bwMode="auto">
          <a:xfrm>
            <a:off x="3048000" y="6019800"/>
            <a:ext cx="5943600" cy="430213"/>
          </a:xfrm>
          <a:prstGeom prst="rect">
            <a:avLst/>
          </a:prstGeom>
          <a:solidFill>
            <a:schemeClr val="accent1">
              <a:alpha val="29019"/>
            </a:schemeClr>
          </a:solidFill>
          <a:ln w="9525">
            <a:solidFill>
              <a:srgbClr val="000000"/>
            </a:solidFill>
            <a:miter lim="800000"/>
            <a:headEnd/>
            <a:tailEnd/>
          </a:ln>
        </p:spPr>
        <p:txBody>
          <a:bodyPr>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4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r>
              <a:rPr lang="en-GB" altLang="en-US" sz="2200">
                <a:solidFill>
                  <a:srgbClr val="3366CC"/>
                </a:solidFill>
              </a:rPr>
              <a:t>Consult your ‘How To NDaST’ guide for format</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76200" y="685800"/>
            <a:ext cx="9525000" cy="609600"/>
          </a:xfrm>
        </p:spPr>
        <p:txBody>
          <a:bodyPr/>
          <a:lstStyle/>
          <a:p>
            <a:r>
              <a:rPr lang="en-GB" altLang="en-US" sz="2800" smtClean="0">
                <a:latin typeface="Arial" charset="0"/>
                <a:cs typeface="Arial" charset="0"/>
              </a:rPr>
              <a:t>Panel 2: Isotope-Reaction-Energy Perturbations </a:t>
            </a:r>
          </a:p>
        </p:txBody>
      </p:sp>
      <p:sp>
        <p:nvSpPr>
          <p:cNvPr id="12291" name="Content Placeholder 2"/>
          <p:cNvSpPr>
            <a:spLocks noGrp="1"/>
          </p:cNvSpPr>
          <p:nvPr>
            <p:ph idx="1"/>
          </p:nvPr>
        </p:nvSpPr>
        <p:spPr>
          <a:xfrm>
            <a:off x="457200" y="1219200"/>
            <a:ext cx="3733800" cy="4953000"/>
          </a:xfrm>
        </p:spPr>
        <p:txBody>
          <a:bodyPr/>
          <a:lstStyle/>
          <a:p>
            <a:pPr marL="0" indent="0">
              <a:buFont typeface="Arial" charset="0"/>
              <a:buNone/>
              <a:defRPr/>
            </a:pPr>
            <a:r>
              <a:rPr lang="en-GB" altLang="en-US" sz="2200" dirty="0" smtClean="0">
                <a:solidFill>
                  <a:srgbClr val="3366CC"/>
                </a:solidFill>
                <a:latin typeface="Arial" charset="0"/>
                <a:cs typeface="Arial" charset="0"/>
              </a:rPr>
              <a:t>Each isotope-reaction represented by a column with N energy group rows</a:t>
            </a:r>
          </a:p>
          <a:p>
            <a:pPr marL="0" indent="0">
              <a:buFont typeface="Arial" charset="0"/>
              <a:buNone/>
              <a:defRPr/>
            </a:pPr>
            <a:endParaRPr lang="en-GB" altLang="en-US" sz="2200" dirty="0" smtClean="0">
              <a:latin typeface="Arial" charset="0"/>
              <a:cs typeface="Arial" charset="0"/>
            </a:endParaRPr>
          </a:p>
          <a:p>
            <a:pPr marL="0" indent="0">
              <a:buFont typeface="Arial" charset="0"/>
              <a:buNone/>
              <a:defRPr/>
            </a:pPr>
            <a:r>
              <a:rPr lang="en-GB" altLang="en-US" sz="2200" u="sng" dirty="0" smtClean="0">
                <a:solidFill>
                  <a:srgbClr val="3366CC"/>
                </a:solidFill>
                <a:latin typeface="Arial" charset="0"/>
                <a:cs typeface="Arial" charset="0"/>
              </a:rPr>
              <a:t>Loading Options:</a:t>
            </a:r>
          </a:p>
          <a:p>
            <a:pPr>
              <a:buFont typeface="Wingdings" panose="05000000000000000000" pitchFamily="2" charset="2"/>
              <a:buChar char="Ø"/>
              <a:defRPr/>
            </a:pPr>
            <a:r>
              <a:rPr lang="en-GB" altLang="en-US" sz="2200" dirty="0" smtClean="0">
                <a:solidFill>
                  <a:srgbClr val="3366CC"/>
                </a:solidFill>
                <a:latin typeface="Arial" charset="0"/>
                <a:cs typeface="Arial" charset="0"/>
              </a:rPr>
              <a:t>Manually</a:t>
            </a:r>
            <a:endParaRPr lang="en-GB" altLang="en-US" sz="2200" dirty="0">
              <a:solidFill>
                <a:srgbClr val="3366CC"/>
              </a:solidFill>
              <a:latin typeface="Arial" charset="0"/>
              <a:cs typeface="Arial" charset="0"/>
            </a:endParaRPr>
          </a:p>
          <a:p>
            <a:pPr>
              <a:buFont typeface="Wingdings" panose="05000000000000000000" pitchFamily="2" charset="2"/>
              <a:buChar char="Ø"/>
              <a:defRPr/>
            </a:pPr>
            <a:r>
              <a:rPr lang="en-GB" altLang="en-US" sz="2200" dirty="0" smtClean="0">
                <a:solidFill>
                  <a:srgbClr val="3366CC"/>
                </a:solidFill>
                <a:latin typeface="Arial" charset="0"/>
                <a:cs typeface="Arial" charset="0"/>
              </a:rPr>
              <a:t>Copy/paste </a:t>
            </a:r>
            <a:r>
              <a:rPr lang="en-GB" altLang="en-US" sz="2200" dirty="0">
                <a:solidFill>
                  <a:srgbClr val="3366CC"/>
                </a:solidFill>
                <a:latin typeface="Arial" charset="0"/>
                <a:cs typeface="Arial" charset="0"/>
              </a:rPr>
              <a:t>e.g. from file</a:t>
            </a:r>
          </a:p>
          <a:p>
            <a:pPr>
              <a:buFont typeface="Wingdings" panose="05000000000000000000" pitchFamily="2" charset="2"/>
              <a:buChar char="Ø"/>
              <a:defRPr/>
            </a:pPr>
            <a:r>
              <a:rPr lang="en-GB" altLang="en-US" sz="2200" dirty="0">
                <a:solidFill>
                  <a:srgbClr val="3366CC"/>
                </a:solidFill>
                <a:latin typeface="Arial" charset="0"/>
                <a:cs typeface="Arial" charset="0"/>
              </a:rPr>
              <a:t>Auto-computed by dividing 2 evaluated files (via JANIS) Example: </a:t>
            </a:r>
          </a:p>
          <a:p>
            <a:pPr marL="0" indent="0">
              <a:buFont typeface="Arial" charset="0"/>
              <a:buNone/>
              <a:defRPr/>
            </a:pPr>
            <a:r>
              <a:rPr lang="en-GB" altLang="en-US" sz="2200" dirty="0">
                <a:solidFill>
                  <a:srgbClr val="3366CC"/>
                </a:solidFill>
                <a:latin typeface="Arial" charset="0"/>
                <a:cs typeface="Arial" charset="0"/>
              </a:rPr>
              <a:t>CIELO ÷ </a:t>
            </a:r>
            <a:r>
              <a:rPr lang="en-GB" altLang="en-US" sz="2200" dirty="0" smtClean="0">
                <a:solidFill>
                  <a:srgbClr val="3366CC"/>
                </a:solidFill>
                <a:latin typeface="Arial" charset="0"/>
                <a:cs typeface="Arial" charset="0"/>
              </a:rPr>
              <a:t>ENDF/B-VII.1</a:t>
            </a:r>
          </a:p>
          <a:p>
            <a:pPr marL="0" indent="0">
              <a:buFont typeface="Arial" charset="0"/>
              <a:buNone/>
              <a:defRPr/>
            </a:pPr>
            <a:endParaRPr lang="en-GB" altLang="en-US" sz="2200" dirty="0" smtClean="0">
              <a:solidFill>
                <a:srgbClr val="3366CC"/>
              </a:solidFill>
              <a:latin typeface="Arial" charset="0"/>
              <a:cs typeface="Arial" charset="0"/>
            </a:endParaRPr>
          </a:p>
          <a:p>
            <a:pPr>
              <a:buFont typeface="Wingdings" panose="05000000000000000000" pitchFamily="2" charset="2"/>
              <a:buChar char="Ø"/>
              <a:defRPr/>
            </a:pPr>
            <a:r>
              <a:rPr lang="en-GB" altLang="en-US" sz="2200" dirty="0" smtClean="0">
                <a:solidFill>
                  <a:srgbClr val="3366CC"/>
                </a:solidFill>
                <a:latin typeface="Arial" charset="0"/>
                <a:cs typeface="Arial" charset="0"/>
              </a:rPr>
              <a:t>Save in isolation or with panel 1 benchmarks</a:t>
            </a:r>
            <a:endParaRPr lang="en-GB" altLang="en-US" sz="2200" dirty="0">
              <a:solidFill>
                <a:srgbClr val="3366CC"/>
              </a:solidFill>
              <a:latin typeface="Arial" charset="0"/>
              <a:cs typeface="Arial" charset="0"/>
            </a:endParaRPr>
          </a:p>
        </p:txBody>
      </p:sp>
      <p:pic>
        <p:nvPicPr>
          <p:cNvPr id="30724" name="Picture 5" descr="L:\GENTLE screenshots\p2 addE text.PNG"/>
          <p:cNvPicPr>
            <a:picLocks noChangeAspect="1" noChangeArrowheads="1"/>
          </p:cNvPicPr>
          <p:nvPr/>
        </p:nvPicPr>
        <p:blipFill>
          <a:blip r:embed="rId2">
            <a:extLst>
              <a:ext uri="{28A0092B-C50C-407E-A947-70E740481C1C}">
                <a14:useLocalDpi xmlns:a14="http://schemas.microsoft.com/office/drawing/2010/main" val="0"/>
              </a:ext>
            </a:extLst>
          </a:blip>
          <a:srcRect r="57159" b="1286"/>
          <a:stretch>
            <a:fillRect/>
          </a:stretch>
        </p:blipFill>
        <p:spPr bwMode="auto">
          <a:xfrm>
            <a:off x="4267200" y="1219200"/>
            <a:ext cx="4191000" cy="520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8001000" y="1905000"/>
            <a:ext cx="457200" cy="18288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76200" y="685800"/>
            <a:ext cx="9525000" cy="609600"/>
          </a:xfrm>
        </p:spPr>
        <p:txBody>
          <a:bodyPr/>
          <a:lstStyle/>
          <a:p>
            <a:r>
              <a:rPr lang="en-GB" altLang="en-US" sz="2800" smtClean="0">
                <a:latin typeface="Arial" charset="0"/>
                <a:cs typeface="Arial" charset="0"/>
              </a:rPr>
              <a:t> Add Energy &amp; Perturbation Manually </a:t>
            </a:r>
          </a:p>
        </p:txBody>
      </p:sp>
      <p:sp>
        <p:nvSpPr>
          <p:cNvPr id="31747" name="Content Placeholder 1"/>
          <p:cNvSpPr>
            <a:spLocks noGrp="1"/>
          </p:cNvSpPr>
          <p:nvPr>
            <p:ph idx="1"/>
          </p:nvPr>
        </p:nvSpPr>
        <p:spPr/>
        <p:txBody>
          <a:bodyPr/>
          <a:lstStyle/>
          <a:p>
            <a:endParaRPr lang="en-GB" altLang="en-US" smtClean="0">
              <a:latin typeface="Arial" charset="0"/>
              <a:cs typeface="Arial" charset="0"/>
            </a:endParaRPr>
          </a:p>
        </p:txBody>
      </p:sp>
      <p:pic>
        <p:nvPicPr>
          <p:cNvPr id="31748" name="Picture 4" descr="L:\GENTLE screenshots\p2 addE text.PNG"/>
          <p:cNvPicPr>
            <a:picLocks noChangeAspect="1" noChangeArrowheads="1"/>
          </p:cNvPicPr>
          <p:nvPr/>
        </p:nvPicPr>
        <p:blipFill>
          <a:blip r:embed="rId2">
            <a:extLst>
              <a:ext uri="{28A0092B-C50C-407E-A947-70E740481C1C}">
                <a14:useLocalDpi xmlns:a14="http://schemas.microsoft.com/office/drawing/2010/main" val="0"/>
              </a:ext>
            </a:extLst>
          </a:blip>
          <a:srcRect b="1659"/>
          <a:stretch>
            <a:fillRect/>
          </a:stretch>
        </p:blipFill>
        <p:spPr bwMode="auto">
          <a:xfrm>
            <a:off x="76200" y="1316038"/>
            <a:ext cx="9017000" cy="477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886200" y="1676400"/>
            <a:ext cx="3505200" cy="3810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762000"/>
            <a:ext cx="9144000" cy="609600"/>
          </a:xfrm>
        </p:spPr>
        <p:txBody>
          <a:bodyPr/>
          <a:lstStyle/>
          <a:p>
            <a:r>
              <a:rPr lang="en-GB" altLang="en-US" smtClean="0">
                <a:latin typeface="Arial" charset="0"/>
                <a:cs typeface="Arial" charset="0"/>
              </a:rPr>
              <a:t>Background</a:t>
            </a:r>
            <a:endParaRPr lang="en-US" altLang="en-US" smtClean="0">
              <a:latin typeface="Arial" charset="0"/>
              <a:cs typeface="Arial" charset="0"/>
            </a:endParaRPr>
          </a:p>
        </p:txBody>
      </p:sp>
      <p:sp>
        <p:nvSpPr>
          <p:cNvPr id="4099" name="Content Placeholder 2"/>
          <p:cNvSpPr>
            <a:spLocks noGrp="1"/>
          </p:cNvSpPr>
          <p:nvPr>
            <p:ph idx="1"/>
          </p:nvPr>
        </p:nvSpPr>
        <p:spPr>
          <a:xfrm>
            <a:off x="304800" y="1524000"/>
            <a:ext cx="8458200" cy="4953000"/>
          </a:xfrm>
        </p:spPr>
        <p:txBody>
          <a:bodyPr/>
          <a:lstStyle/>
          <a:p>
            <a:pPr marL="0" indent="0">
              <a:buFont typeface="Arial" charset="0"/>
              <a:buNone/>
              <a:defRPr/>
            </a:pPr>
            <a:r>
              <a:rPr lang="en-GB" altLang="en-US" b="1" dirty="0" smtClean="0">
                <a:solidFill>
                  <a:srgbClr val="3366CC"/>
                </a:solidFill>
                <a:latin typeface="Arial" charset="0"/>
                <a:cs typeface="Arial" charset="0"/>
              </a:rPr>
              <a:t>How and why did this come about?</a:t>
            </a:r>
          </a:p>
          <a:p>
            <a:pPr marL="0" indent="0">
              <a:buFont typeface="Arial" charset="0"/>
              <a:buNone/>
              <a:defRPr/>
            </a:pPr>
            <a:endParaRPr lang="en-GB" altLang="en-US" b="1" dirty="0" smtClean="0">
              <a:solidFill>
                <a:srgbClr val="3366CC"/>
              </a:solidFill>
              <a:latin typeface="Arial" charset="0"/>
              <a:cs typeface="Arial" charset="0"/>
            </a:endParaRPr>
          </a:p>
          <a:p>
            <a:pPr>
              <a:buFont typeface="Wingdings" panose="05000000000000000000" pitchFamily="2" charset="2"/>
              <a:buChar char="Ø"/>
              <a:defRPr/>
            </a:pPr>
            <a:r>
              <a:rPr lang="en-GB" altLang="en-US" b="1" dirty="0" smtClean="0">
                <a:solidFill>
                  <a:srgbClr val="3366CC"/>
                </a:solidFill>
                <a:latin typeface="Arial" charset="0"/>
                <a:cs typeface="Arial" charset="0"/>
              </a:rPr>
              <a:t>There was existing Sensitivity Data in DICE (Database for ICSBEP) and IDAT </a:t>
            </a:r>
            <a:r>
              <a:rPr lang="en-GB" altLang="en-US" b="1" dirty="0">
                <a:solidFill>
                  <a:srgbClr val="3366CC"/>
                </a:solidFill>
                <a:latin typeface="Arial" charset="0"/>
                <a:cs typeface="Arial" charset="0"/>
              </a:rPr>
              <a:t>(Database for </a:t>
            </a:r>
            <a:r>
              <a:rPr lang="en-GB" altLang="en-US" b="1" dirty="0" err="1" smtClean="0">
                <a:solidFill>
                  <a:srgbClr val="3366CC"/>
                </a:solidFill>
                <a:latin typeface="Arial" charset="0"/>
                <a:cs typeface="Arial" charset="0"/>
              </a:rPr>
              <a:t>IRPhEP</a:t>
            </a:r>
            <a:r>
              <a:rPr lang="en-GB" altLang="en-US" b="1" dirty="0" smtClean="0">
                <a:solidFill>
                  <a:srgbClr val="3366CC"/>
                </a:solidFill>
                <a:latin typeface="Arial" charset="0"/>
                <a:cs typeface="Arial" charset="0"/>
              </a:rPr>
              <a:t>)</a:t>
            </a:r>
          </a:p>
          <a:p>
            <a:pPr>
              <a:buFont typeface="Wingdings" panose="05000000000000000000" pitchFamily="2" charset="2"/>
              <a:buChar char="Ø"/>
              <a:defRPr/>
            </a:pPr>
            <a:r>
              <a:rPr lang="en-GB" altLang="en-US" b="1" dirty="0" smtClean="0">
                <a:solidFill>
                  <a:srgbClr val="3366CC"/>
                </a:solidFill>
                <a:latin typeface="Arial" charset="0"/>
                <a:cs typeface="Arial" charset="0"/>
              </a:rPr>
              <a:t>This could be ‘viewed’ or used to select or order benchmarks, but little further application</a:t>
            </a:r>
          </a:p>
          <a:p>
            <a:pPr>
              <a:buFont typeface="Wingdings" panose="05000000000000000000" pitchFamily="2" charset="2"/>
              <a:buChar char="Ø"/>
              <a:defRPr/>
            </a:pPr>
            <a:r>
              <a:rPr lang="en-GB" altLang="en-US" b="1" dirty="0" smtClean="0">
                <a:solidFill>
                  <a:srgbClr val="3366CC"/>
                </a:solidFill>
                <a:latin typeface="Arial" charset="0"/>
                <a:cs typeface="Arial" charset="0"/>
              </a:rPr>
              <a:t>No means to link DICE and integral benchmarks to nuclear data or JANIS – expand or build specific tool?</a:t>
            </a:r>
          </a:p>
          <a:p>
            <a:pPr>
              <a:buFont typeface="Wingdings" panose="05000000000000000000" pitchFamily="2" charset="2"/>
              <a:buChar char="Ø"/>
              <a:defRPr/>
            </a:pPr>
            <a:r>
              <a:rPr lang="en-GB" altLang="en-US" b="1" dirty="0" smtClean="0">
                <a:solidFill>
                  <a:srgbClr val="3366CC"/>
                </a:solidFill>
                <a:latin typeface="Arial" charset="0"/>
                <a:cs typeface="Arial" charset="0"/>
              </a:rPr>
              <a:t>The Nuclear Data Sensitivity Tool (</a:t>
            </a:r>
            <a:r>
              <a:rPr lang="en-GB" altLang="en-US" b="1" dirty="0" err="1" smtClean="0">
                <a:solidFill>
                  <a:srgbClr val="3366CC"/>
                </a:solidFill>
                <a:latin typeface="Arial" charset="0"/>
                <a:cs typeface="Arial" charset="0"/>
              </a:rPr>
              <a:t>NDaST</a:t>
            </a:r>
            <a:r>
              <a:rPr lang="en-GB" altLang="en-US" b="1" dirty="0" smtClean="0">
                <a:solidFill>
                  <a:srgbClr val="3366CC"/>
                </a:solidFill>
                <a:latin typeface="Arial" charset="0"/>
                <a:cs typeface="Arial" charset="0"/>
              </a:rPr>
              <a:t>) was developed </a:t>
            </a:r>
            <a:r>
              <a:rPr lang="en-GB" altLang="en-US" b="1" dirty="0">
                <a:solidFill>
                  <a:srgbClr val="3366CC"/>
                </a:solidFill>
                <a:latin typeface="Arial" charset="0"/>
                <a:cs typeface="Arial" charset="0"/>
              </a:rPr>
              <a:t>in 2015 </a:t>
            </a:r>
            <a:r>
              <a:rPr lang="en-GB" altLang="en-US" b="1" dirty="0" smtClean="0">
                <a:solidFill>
                  <a:srgbClr val="3366CC"/>
                </a:solidFill>
                <a:latin typeface="Arial" charset="0"/>
                <a:cs typeface="Arial" charset="0"/>
              </a:rPr>
              <a:t>to accomplish this</a:t>
            </a:r>
          </a:p>
          <a:p>
            <a:pPr>
              <a:buFont typeface="Wingdings" panose="05000000000000000000" pitchFamily="2" charset="2"/>
              <a:buChar char="Ø"/>
              <a:defRPr/>
            </a:pPr>
            <a:r>
              <a:rPr lang="en-GB" altLang="en-US" b="1" dirty="0" smtClean="0">
                <a:solidFill>
                  <a:srgbClr val="3366CC"/>
                </a:solidFill>
                <a:latin typeface="Arial" charset="0"/>
                <a:cs typeface="Arial" charset="0"/>
              </a:rPr>
              <a:t>It has already seen application use in the CIELO and JEFF nuclear data projects and SFR benchmark</a:t>
            </a:r>
            <a:endParaRPr lang="en-US" altLang="en-US" b="1" dirty="0" smtClean="0">
              <a:solidFill>
                <a:srgbClr val="3366CC"/>
              </a:solidFill>
              <a:latin typeface="Arial" charset="0"/>
              <a:cs typeface="Arial"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76200" y="685800"/>
            <a:ext cx="9525000" cy="609600"/>
          </a:xfrm>
        </p:spPr>
        <p:txBody>
          <a:bodyPr/>
          <a:lstStyle/>
          <a:p>
            <a:r>
              <a:rPr lang="en-GB" altLang="en-US" sz="2800" smtClean="0">
                <a:latin typeface="Arial" charset="0"/>
                <a:cs typeface="Arial" charset="0"/>
              </a:rPr>
              <a:t> Add Energy &amp; Perturbation Manually </a:t>
            </a:r>
          </a:p>
        </p:txBody>
      </p:sp>
      <p:sp>
        <p:nvSpPr>
          <p:cNvPr id="32771" name="Content Placeholder 1"/>
          <p:cNvSpPr>
            <a:spLocks noGrp="1"/>
          </p:cNvSpPr>
          <p:nvPr>
            <p:ph idx="1"/>
          </p:nvPr>
        </p:nvSpPr>
        <p:spPr/>
        <p:txBody>
          <a:bodyPr/>
          <a:lstStyle/>
          <a:p>
            <a:endParaRPr lang="en-GB" altLang="en-US" smtClean="0">
              <a:latin typeface="Arial" charset="0"/>
              <a:cs typeface="Arial" charset="0"/>
            </a:endParaRPr>
          </a:p>
        </p:txBody>
      </p:sp>
      <p:pic>
        <p:nvPicPr>
          <p:cNvPr id="32772" name="Picture 2" descr="L:\GENTLE screenshots\p2 addE text2.PNG"/>
          <p:cNvPicPr>
            <a:picLocks noChangeAspect="1" noChangeArrowheads="1"/>
          </p:cNvPicPr>
          <p:nvPr/>
        </p:nvPicPr>
        <p:blipFill>
          <a:blip r:embed="rId2">
            <a:extLst>
              <a:ext uri="{28A0092B-C50C-407E-A947-70E740481C1C}">
                <a14:useLocalDpi xmlns:a14="http://schemas.microsoft.com/office/drawing/2010/main" val="0"/>
              </a:ext>
            </a:extLst>
          </a:blip>
          <a:srcRect t="2" b="1538"/>
          <a:stretch>
            <a:fillRect/>
          </a:stretch>
        </p:blipFill>
        <p:spPr bwMode="auto">
          <a:xfrm>
            <a:off x="152400" y="1371600"/>
            <a:ext cx="8882063"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886200" y="2057400"/>
            <a:ext cx="3276600" cy="5334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2774" name="TextBox 1"/>
          <p:cNvSpPr txBox="1">
            <a:spLocks noChangeArrowheads="1"/>
          </p:cNvSpPr>
          <p:nvPr/>
        </p:nvSpPr>
        <p:spPr bwMode="auto">
          <a:xfrm>
            <a:off x="4098925" y="2751138"/>
            <a:ext cx="4800600" cy="768350"/>
          </a:xfrm>
          <a:prstGeom prst="rect">
            <a:avLst/>
          </a:prstGeom>
          <a:solidFill>
            <a:schemeClr val="accent1">
              <a:alpha val="29019"/>
            </a:schemeClr>
          </a:solidFill>
          <a:ln w="9525">
            <a:solidFill>
              <a:srgbClr val="000000"/>
            </a:solidFill>
            <a:miter lim="800000"/>
            <a:headEnd/>
            <a:tailEnd/>
          </a:ln>
        </p:spPr>
        <p:txBody>
          <a:bodyPr>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4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r>
              <a:rPr lang="en-GB" altLang="en-US" sz="2200">
                <a:solidFill>
                  <a:srgbClr val="3366CC"/>
                </a:solidFill>
              </a:rPr>
              <a:t>Mix and delete energies – code will logically extend or unionise</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L:\GENTLE screenshots\p2 addE cp.PNG"/>
          <p:cNvPicPr>
            <a:picLocks noChangeAspect="1" noChangeArrowheads="1"/>
          </p:cNvPicPr>
          <p:nvPr/>
        </p:nvPicPr>
        <p:blipFill>
          <a:blip r:embed="rId2">
            <a:extLst>
              <a:ext uri="{28A0092B-C50C-407E-A947-70E740481C1C}">
                <a14:useLocalDpi xmlns:a14="http://schemas.microsoft.com/office/drawing/2010/main" val="0"/>
              </a:ext>
            </a:extLst>
          </a:blip>
          <a:srcRect b="5330"/>
          <a:stretch>
            <a:fillRect/>
          </a:stretch>
        </p:blipFill>
        <p:spPr bwMode="auto">
          <a:xfrm>
            <a:off x="76200" y="1295400"/>
            <a:ext cx="8958263"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itle 1"/>
          <p:cNvSpPr>
            <a:spLocks noGrp="1"/>
          </p:cNvSpPr>
          <p:nvPr>
            <p:ph type="title"/>
          </p:nvPr>
        </p:nvSpPr>
        <p:spPr>
          <a:xfrm>
            <a:off x="-76200" y="685800"/>
            <a:ext cx="9525000" cy="609600"/>
          </a:xfrm>
        </p:spPr>
        <p:txBody>
          <a:bodyPr/>
          <a:lstStyle/>
          <a:p>
            <a:r>
              <a:rPr lang="en-GB" altLang="en-US" sz="2800" smtClean="0">
                <a:latin typeface="Arial" charset="0"/>
                <a:cs typeface="Arial" charset="0"/>
              </a:rPr>
              <a:t>Paste Energies &amp; Perturbations </a:t>
            </a:r>
          </a:p>
        </p:txBody>
      </p:sp>
      <p:sp>
        <p:nvSpPr>
          <p:cNvPr id="33796" name="Content Placeholder 1"/>
          <p:cNvSpPr>
            <a:spLocks noGrp="1"/>
          </p:cNvSpPr>
          <p:nvPr>
            <p:ph idx="1"/>
          </p:nvPr>
        </p:nvSpPr>
        <p:spPr/>
        <p:txBody>
          <a:bodyPr/>
          <a:lstStyle/>
          <a:p>
            <a:endParaRPr lang="en-GB" altLang="en-US" smtClean="0">
              <a:latin typeface="Arial" charset="0"/>
              <a:cs typeface="Arial" charset="0"/>
            </a:endParaRPr>
          </a:p>
        </p:txBody>
      </p:sp>
      <p:sp>
        <p:nvSpPr>
          <p:cNvPr id="6" name="Rectangle 5"/>
          <p:cNvSpPr/>
          <p:nvPr/>
        </p:nvSpPr>
        <p:spPr>
          <a:xfrm>
            <a:off x="5181600" y="1752600"/>
            <a:ext cx="2971800" cy="34290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GB" altLang="en-US" smtClean="0">
                <a:latin typeface="Arial" charset="0"/>
                <a:cs typeface="Arial" charset="0"/>
              </a:rPr>
              <a:t>Computation of Ratios in JANIS</a:t>
            </a:r>
          </a:p>
        </p:txBody>
      </p:sp>
      <p:sp>
        <p:nvSpPr>
          <p:cNvPr id="34819" name="Content Placeholder 2"/>
          <p:cNvSpPr>
            <a:spLocks noGrp="1"/>
          </p:cNvSpPr>
          <p:nvPr>
            <p:ph idx="1"/>
          </p:nvPr>
        </p:nvSpPr>
        <p:spPr/>
        <p:txBody>
          <a:bodyPr/>
          <a:lstStyle/>
          <a:p>
            <a:endParaRPr lang="en-GB" altLang="en-US" smtClean="0">
              <a:latin typeface="Arial" charset="0"/>
              <a:cs typeface="Arial" charset="0"/>
            </a:endParaRPr>
          </a:p>
        </p:txBody>
      </p:sp>
      <p:pic>
        <p:nvPicPr>
          <p:cNvPr id="34820" name="Picture 7" descr="L:\GENTLE screenshots\p2 JANI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33563"/>
            <a:ext cx="8229600" cy="469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8" descr="L:\GENTLE screenshots\p2 JANIS Egrou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371600"/>
            <a:ext cx="2984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9" descr="L:\GENTLE screenshots\p2 JANIS spe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2514600"/>
            <a:ext cx="2984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28600" y="5905500"/>
            <a:ext cx="2514600" cy="3810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8" name="Rectangle 7"/>
          <p:cNvSpPr/>
          <p:nvPr/>
        </p:nvSpPr>
        <p:spPr>
          <a:xfrm>
            <a:off x="228600" y="3467100"/>
            <a:ext cx="1828800" cy="5715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L:\GENTLE screenshots\p2 addE text2.PNG"/>
          <p:cNvPicPr>
            <a:picLocks noChangeAspect="1" noChangeArrowheads="1"/>
          </p:cNvPicPr>
          <p:nvPr/>
        </p:nvPicPr>
        <p:blipFill>
          <a:blip r:embed="rId2">
            <a:extLst>
              <a:ext uri="{28A0092B-C50C-407E-A947-70E740481C1C}">
                <a14:useLocalDpi xmlns:a14="http://schemas.microsoft.com/office/drawing/2010/main" val="0"/>
              </a:ext>
            </a:extLst>
          </a:blip>
          <a:srcRect b="1486"/>
          <a:stretch>
            <a:fillRect/>
          </a:stretch>
        </p:blipFill>
        <p:spPr bwMode="auto">
          <a:xfrm>
            <a:off x="152400" y="1371600"/>
            <a:ext cx="891540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itle 1"/>
          <p:cNvSpPr>
            <a:spLocks noGrp="1"/>
          </p:cNvSpPr>
          <p:nvPr>
            <p:ph type="title"/>
          </p:nvPr>
        </p:nvSpPr>
        <p:spPr>
          <a:xfrm>
            <a:off x="-76200" y="685800"/>
            <a:ext cx="9525000" cy="609600"/>
          </a:xfrm>
        </p:spPr>
        <p:txBody>
          <a:bodyPr/>
          <a:lstStyle/>
          <a:p>
            <a:r>
              <a:rPr lang="en-GB" altLang="en-US" sz="2800" smtClean="0">
                <a:latin typeface="Arial" charset="0"/>
                <a:cs typeface="Arial" charset="0"/>
              </a:rPr>
              <a:t>Launch Perturbation Calculation </a:t>
            </a:r>
          </a:p>
        </p:txBody>
      </p:sp>
      <p:sp>
        <p:nvSpPr>
          <p:cNvPr id="35844" name="Content Placeholder 1"/>
          <p:cNvSpPr>
            <a:spLocks noGrp="1"/>
          </p:cNvSpPr>
          <p:nvPr>
            <p:ph idx="1"/>
          </p:nvPr>
        </p:nvSpPr>
        <p:spPr/>
        <p:txBody>
          <a:bodyPr/>
          <a:lstStyle/>
          <a:p>
            <a:endParaRPr lang="en-GB" altLang="en-US" smtClean="0">
              <a:latin typeface="Arial" charset="0"/>
              <a:cs typeface="Arial" charset="0"/>
            </a:endParaRPr>
          </a:p>
        </p:txBody>
      </p:sp>
      <p:pic>
        <p:nvPicPr>
          <p:cNvPr id="35845" name="Picture 4" descr="L:\GENTLE screenshots\GO pert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4150" y="3962400"/>
            <a:ext cx="21272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52400" y="4800600"/>
            <a:ext cx="609600" cy="12192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35847" name="Picture 6" descr="L:\GENTLE screenshots\GO processing.PNG"/>
          <p:cNvPicPr>
            <a:picLocks noChangeAspect="1" noChangeArrowheads="1"/>
          </p:cNvPicPr>
          <p:nvPr/>
        </p:nvPicPr>
        <p:blipFill>
          <a:blip r:embed="rId4">
            <a:extLst>
              <a:ext uri="{28A0092B-C50C-407E-A947-70E740481C1C}">
                <a14:useLocalDpi xmlns:a14="http://schemas.microsoft.com/office/drawing/2010/main" val="0"/>
              </a:ext>
            </a:extLst>
          </a:blip>
          <a:srcRect r="50000" b="1974"/>
          <a:stretch>
            <a:fillRect/>
          </a:stretch>
        </p:blipFill>
        <p:spPr bwMode="auto">
          <a:xfrm>
            <a:off x="4422775" y="1371600"/>
            <a:ext cx="4645025" cy="491013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
          <p:cNvSpPr txBox="1">
            <a:spLocks/>
          </p:cNvSpPr>
          <p:nvPr/>
        </p:nvSpPr>
        <p:spPr bwMode="auto">
          <a:xfrm>
            <a:off x="76200" y="1143000"/>
            <a:ext cx="894397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Arial"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defRPr/>
            </a:pPr>
            <a:r>
              <a:rPr lang="en-GB" sz="2000" dirty="0" smtClean="0">
                <a:solidFill>
                  <a:srgbClr val="3366CC"/>
                </a:solidFill>
              </a:rPr>
              <a:t>Window with results table of </a:t>
            </a:r>
            <a:r>
              <a:rPr lang="el-GR" sz="2000" dirty="0">
                <a:solidFill>
                  <a:srgbClr val="3366CC"/>
                </a:solidFill>
              </a:rPr>
              <a:t>Δ</a:t>
            </a:r>
            <a:r>
              <a:rPr lang="en-GB" sz="2000" dirty="0" err="1">
                <a:solidFill>
                  <a:srgbClr val="3366CC"/>
                </a:solidFill>
              </a:rPr>
              <a:t>k</a:t>
            </a:r>
            <a:r>
              <a:rPr lang="en-GB" sz="2000" baseline="-25000" dirty="0" err="1">
                <a:solidFill>
                  <a:srgbClr val="3366CC"/>
                </a:solidFill>
              </a:rPr>
              <a:t>eff</a:t>
            </a:r>
            <a:r>
              <a:rPr lang="en-GB" sz="2000" dirty="0">
                <a:solidFill>
                  <a:srgbClr val="3366CC"/>
                </a:solidFill>
              </a:rPr>
              <a:t>/</a:t>
            </a:r>
            <a:r>
              <a:rPr lang="en-GB" sz="2000" dirty="0" err="1">
                <a:solidFill>
                  <a:srgbClr val="3366CC"/>
                </a:solidFill>
              </a:rPr>
              <a:t>k</a:t>
            </a:r>
            <a:r>
              <a:rPr lang="en-GB" sz="2000" baseline="-25000" dirty="0" err="1">
                <a:solidFill>
                  <a:srgbClr val="3366CC"/>
                </a:solidFill>
              </a:rPr>
              <a:t>eff</a:t>
            </a:r>
            <a:r>
              <a:rPr lang="en-GB" sz="2000" baseline="-25000" dirty="0">
                <a:solidFill>
                  <a:srgbClr val="3366CC"/>
                </a:solidFill>
              </a:rPr>
              <a:t> </a:t>
            </a:r>
            <a:r>
              <a:rPr lang="en-GB" sz="2000" baseline="-25000" dirty="0" smtClean="0">
                <a:solidFill>
                  <a:srgbClr val="3366CC"/>
                </a:solidFill>
              </a:rPr>
              <a:t>,</a:t>
            </a:r>
            <a:r>
              <a:rPr lang="en-GB" sz="2000" dirty="0" smtClean="0">
                <a:solidFill>
                  <a:srgbClr val="3366CC"/>
                </a:solidFill>
              </a:rPr>
              <a:t> original &amp; perturbed mean C/E</a:t>
            </a:r>
          </a:p>
          <a:p>
            <a:pPr>
              <a:buFont typeface="Wingdings" panose="05000000000000000000" pitchFamily="2" charset="2"/>
              <a:buChar char="Ø"/>
              <a:defRPr/>
            </a:pPr>
            <a:r>
              <a:rPr lang="en-GB" sz="2000" dirty="0" smtClean="0">
                <a:solidFill>
                  <a:srgbClr val="3366CC"/>
                </a:solidFill>
              </a:rPr>
              <a:t>Filter tree to the side – dynamic inclusion by nuclide, reaction, fuel, code…</a:t>
            </a:r>
          </a:p>
          <a:p>
            <a:pPr>
              <a:buFont typeface="Wingdings" panose="05000000000000000000" pitchFamily="2" charset="2"/>
              <a:buChar char="Ø"/>
              <a:defRPr/>
            </a:pPr>
            <a:r>
              <a:rPr lang="en-GB" sz="2000" dirty="0">
                <a:solidFill>
                  <a:srgbClr val="3366CC"/>
                </a:solidFill>
              </a:rPr>
              <a:t>Grouped plot below – toggle either </a:t>
            </a:r>
            <a:r>
              <a:rPr lang="el-GR" sz="2000" dirty="0">
                <a:solidFill>
                  <a:srgbClr val="3366CC"/>
                </a:solidFill>
              </a:rPr>
              <a:t>Δ</a:t>
            </a:r>
            <a:r>
              <a:rPr lang="en-GB" sz="2000" dirty="0" err="1">
                <a:solidFill>
                  <a:srgbClr val="3366CC"/>
                </a:solidFill>
              </a:rPr>
              <a:t>k</a:t>
            </a:r>
            <a:r>
              <a:rPr lang="en-GB" sz="2000" baseline="-25000" dirty="0" err="1">
                <a:solidFill>
                  <a:srgbClr val="3366CC"/>
                </a:solidFill>
              </a:rPr>
              <a:t>eff</a:t>
            </a:r>
            <a:r>
              <a:rPr lang="en-GB" sz="2000" baseline="-25000" dirty="0">
                <a:solidFill>
                  <a:srgbClr val="3366CC"/>
                </a:solidFill>
              </a:rPr>
              <a:t> </a:t>
            </a:r>
            <a:r>
              <a:rPr lang="en-GB" sz="2000" dirty="0">
                <a:solidFill>
                  <a:srgbClr val="3366CC"/>
                </a:solidFill>
              </a:rPr>
              <a:t>or C/E</a:t>
            </a:r>
          </a:p>
          <a:p>
            <a:pPr>
              <a:buFont typeface="Wingdings" panose="05000000000000000000" pitchFamily="2" charset="2"/>
              <a:buChar char="Ø"/>
              <a:defRPr/>
            </a:pPr>
            <a:r>
              <a:rPr lang="en-GB" sz="2000" dirty="0" smtClean="0">
                <a:solidFill>
                  <a:srgbClr val="3366CC"/>
                </a:solidFill>
              </a:rPr>
              <a:t>Grouping and sorting options, plus tool-tip data for the plot</a:t>
            </a:r>
          </a:p>
          <a:p>
            <a:pPr>
              <a:buFont typeface="Wingdings" panose="05000000000000000000" pitchFamily="2" charset="2"/>
              <a:buChar char="Ø"/>
              <a:defRPr/>
            </a:pPr>
            <a:r>
              <a:rPr lang="en-GB" sz="2000" dirty="0" smtClean="0">
                <a:solidFill>
                  <a:srgbClr val="3366CC"/>
                </a:solidFill>
              </a:rPr>
              <a:t>Detail pop-up to see complete data behind each benchmark in the table</a:t>
            </a:r>
          </a:p>
          <a:p>
            <a:pPr lvl="1">
              <a:buFont typeface="Wingdings" panose="05000000000000000000" pitchFamily="2" charset="2"/>
              <a:buChar char="Ø"/>
              <a:defRPr/>
            </a:pPr>
            <a:r>
              <a:rPr lang="en-GB" sz="2000" dirty="0" smtClean="0">
                <a:solidFill>
                  <a:srgbClr val="3366CC"/>
                </a:solidFill>
              </a:rPr>
              <a:t>Nuclide-reaction breakdown of total </a:t>
            </a:r>
            <a:r>
              <a:rPr lang="el-GR" sz="2000" dirty="0">
                <a:solidFill>
                  <a:srgbClr val="3366CC"/>
                </a:solidFill>
              </a:rPr>
              <a:t>Δ</a:t>
            </a:r>
            <a:r>
              <a:rPr lang="en-GB" sz="2000" dirty="0" err="1" smtClean="0">
                <a:solidFill>
                  <a:srgbClr val="3366CC"/>
                </a:solidFill>
              </a:rPr>
              <a:t>k</a:t>
            </a:r>
            <a:r>
              <a:rPr lang="en-GB" sz="2000" baseline="-25000" dirty="0" err="1" smtClean="0">
                <a:solidFill>
                  <a:srgbClr val="3366CC"/>
                </a:solidFill>
              </a:rPr>
              <a:t>eff</a:t>
            </a:r>
            <a:endParaRPr lang="en-GB" sz="2000" dirty="0" smtClean="0">
              <a:solidFill>
                <a:srgbClr val="3366CC"/>
              </a:solidFill>
            </a:endParaRPr>
          </a:p>
          <a:p>
            <a:pPr lvl="1">
              <a:buFont typeface="Wingdings" panose="05000000000000000000" pitchFamily="2" charset="2"/>
              <a:buChar char="Ø"/>
              <a:defRPr/>
            </a:pPr>
            <a:r>
              <a:rPr lang="en-GB" sz="2000" dirty="0" smtClean="0">
                <a:solidFill>
                  <a:srgbClr val="3366CC"/>
                </a:solidFill>
              </a:rPr>
              <a:t>Individual C/E for all results loaded to that case</a:t>
            </a:r>
          </a:p>
          <a:p>
            <a:pPr lvl="1">
              <a:buFont typeface="Wingdings" panose="05000000000000000000" pitchFamily="2" charset="2"/>
              <a:buChar char="Ø"/>
              <a:defRPr/>
            </a:pPr>
            <a:r>
              <a:rPr lang="en-GB" sz="2000" dirty="0" smtClean="0">
                <a:solidFill>
                  <a:srgbClr val="3366CC"/>
                </a:solidFill>
              </a:rPr>
              <a:t>Energy breakdown of </a:t>
            </a:r>
            <a:r>
              <a:rPr lang="el-GR" sz="2000" dirty="0">
                <a:solidFill>
                  <a:srgbClr val="3366CC"/>
                </a:solidFill>
              </a:rPr>
              <a:t>Δ</a:t>
            </a:r>
            <a:r>
              <a:rPr lang="en-GB" sz="2000" dirty="0" err="1" smtClean="0">
                <a:solidFill>
                  <a:srgbClr val="3366CC"/>
                </a:solidFill>
              </a:rPr>
              <a:t>k</a:t>
            </a:r>
            <a:r>
              <a:rPr lang="en-GB" sz="2000" baseline="-25000" dirty="0" err="1" smtClean="0">
                <a:solidFill>
                  <a:srgbClr val="3366CC"/>
                </a:solidFill>
              </a:rPr>
              <a:t>eff</a:t>
            </a:r>
            <a:endParaRPr lang="en-GB" sz="2000" dirty="0" smtClean="0">
              <a:solidFill>
                <a:srgbClr val="3366CC"/>
              </a:solidFill>
            </a:endParaRPr>
          </a:p>
          <a:p>
            <a:pPr marL="0" indent="0">
              <a:buFont typeface="Arial" charset="0"/>
              <a:buNone/>
              <a:defRPr/>
            </a:pPr>
            <a:endParaRPr lang="en-GB" dirty="0"/>
          </a:p>
        </p:txBody>
      </p:sp>
      <p:sp>
        <p:nvSpPr>
          <p:cNvPr id="36867" name="Title 1"/>
          <p:cNvSpPr>
            <a:spLocks noGrp="1"/>
          </p:cNvSpPr>
          <p:nvPr>
            <p:ph type="title"/>
          </p:nvPr>
        </p:nvSpPr>
        <p:spPr>
          <a:xfrm>
            <a:off x="0" y="762000"/>
            <a:ext cx="9144000" cy="381000"/>
          </a:xfrm>
        </p:spPr>
        <p:txBody>
          <a:bodyPr/>
          <a:lstStyle/>
          <a:p>
            <a:r>
              <a:rPr lang="en-GB" altLang="en-US" smtClean="0">
                <a:latin typeface="Arial" charset="0"/>
                <a:cs typeface="Arial" charset="0"/>
              </a:rPr>
              <a:t>Output Window and Plots (1)</a:t>
            </a:r>
          </a:p>
        </p:txBody>
      </p:sp>
      <p:pic>
        <p:nvPicPr>
          <p:cNvPr id="36868" name="Picture 9" descr="L:\GENTLE screenshots\o1 deltak.PNG"/>
          <p:cNvPicPr>
            <a:picLocks noChangeAspect="1" noChangeArrowheads="1"/>
          </p:cNvPicPr>
          <p:nvPr/>
        </p:nvPicPr>
        <p:blipFill>
          <a:blip r:embed="rId3">
            <a:extLst>
              <a:ext uri="{28A0092B-C50C-407E-A947-70E740481C1C}">
                <a14:useLocalDpi xmlns:a14="http://schemas.microsoft.com/office/drawing/2010/main" val="0"/>
              </a:ext>
            </a:extLst>
          </a:blip>
          <a:srcRect b="2629"/>
          <a:stretch>
            <a:fillRect/>
          </a:stretch>
        </p:blipFill>
        <p:spPr bwMode="auto">
          <a:xfrm>
            <a:off x="4024313" y="3843338"/>
            <a:ext cx="5018087" cy="263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11" descr="L:\GENTLE screenshots\o1 dpop per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267200"/>
            <a:ext cx="33258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7" descr="L:\GENTLE screenshots\o1 deltak.PNG"/>
          <p:cNvPicPr>
            <a:picLocks noChangeAspect="1" noChangeArrowheads="1"/>
          </p:cNvPicPr>
          <p:nvPr/>
        </p:nvPicPr>
        <p:blipFill>
          <a:blip r:embed="rId2">
            <a:extLst>
              <a:ext uri="{28A0092B-C50C-407E-A947-70E740481C1C}">
                <a14:useLocalDpi xmlns:a14="http://schemas.microsoft.com/office/drawing/2010/main" val="0"/>
              </a:ext>
            </a:extLst>
          </a:blip>
          <a:srcRect b="1587"/>
          <a:stretch>
            <a:fillRect/>
          </a:stretch>
        </p:blipFill>
        <p:spPr bwMode="auto">
          <a:xfrm>
            <a:off x="92075" y="1524000"/>
            <a:ext cx="890428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itle 1"/>
          <p:cNvSpPr>
            <a:spLocks noGrp="1"/>
          </p:cNvSpPr>
          <p:nvPr>
            <p:ph type="title"/>
          </p:nvPr>
        </p:nvSpPr>
        <p:spPr/>
        <p:txBody>
          <a:bodyPr/>
          <a:lstStyle/>
          <a:p>
            <a:r>
              <a:rPr lang="en-GB" altLang="en-US" smtClean="0">
                <a:latin typeface="Arial" charset="0"/>
                <a:cs typeface="Arial" charset="0"/>
              </a:rPr>
              <a:t>Delta k</a:t>
            </a:r>
            <a:r>
              <a:rPr lang="en-GB" altLang="en-US" baseline="-25000" smtClean="0">
                <a:latin typeface="Arial" charset="0"/>
                <a:cs typeface="Arial" charset="0"/>
              </a:rPr>
              <a:t>eff </a:t>
            </a:r>
            <a:r>
              <a:rPr lang="en-GB" altLang="en-US" smtClean="0">
                <a:latin typeface="Arial" charset="0"/>
                <a:cs typeface="Arial" charset="0"/>
              </a:rPr>
              <a:t>Output and Plot</a:t>
            </a:r>
            <a:endParaRPr lang="en-GB" altLang="en-US" baseline="-25000" smtClean="0">
              <a:latin typeface="Arial" charset="0"/>
              <a:cs typeface="Arial" charset="0"/>
            </a:endParaRPr>
          </a:p>
        </p:txBody>
      </p:sp>
      <p:sp>
        <p:nvSpPr>
          <p:cNvPr id="8" name="Rectangle 7"/>
          <p:cNvSpPr/>
          <p:nvPr/>
        </p:nvSpPr>
        <p:spPr>
          <a:xfrm>
            <a:off x="76200" y="1838325"/>
            <a:ext cx="1981200" cy="2809875"/>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9" name="Rectangle 8"/>
          <p:cNvSpPr/>
          <p:nvPr/>
        </p:nvSpPr>
        <p:spPr>
          <a:xfrm>
            <a:off x="46038" y="5334000"/>
            <a:ext cx="2087562" cy="9906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7894" name="TextBox 1"/>
          <p:cNvSpPr>
            <a:spLocks noGrp="1" noChangeArrowheads="1"/>
          </p:cNvSpPr>
          <p:nvPr>
            <p:ph idx="1"/>
          </p:nvPr>
        </p:nvSpPr>
        <p:spPr>
          <a:xfrm>
            <a:off x="2108200" y="2667000"/>
            <a:ext cx="6862763" cy="1176338"/>
          </a:xfrm>
          <a:solidFill>
            <a:schemeClr val="accent1">
              <a:alpha val="29019"/>
            </a:schemeClr>
          </a:solidFill>
          <a:ln>
            <a:solidFill>
              <a:srgbClr val="000000"/>
            </a:solidFill>
            <a:miter lim="800000"/>
            <a:headEnd/>
            <a:tailEnd/>
          </a:ln>
        </p:spPr>
        <p:txBody>
          <a:bodyPr>
            <a:spAutoFit/>
          </a:bodyPr>
          <a:lstStyle/>
          <a:p>
            <a:pPr marL="0" indent="0" eaLnBrk="1" hangingPunct="1">
              <a:buFont typeface="Arial" charset="0"/>
              <a:buNone/>
            </a:pPr>
            <a:r>
              <a:rPr lang="en-GB" altLang="en-US" sz="2200" smtClean="0">
                <a:solidFill>
                  <a:srgbClr val="3366CC"/>
                </a:solidFill>
                <a:latin typeface="Arial" charset="0"/>
                <a:cs typeface="Arial" charset="0"/>
              </a:rPr>
              <a:t>Remove / include branches or leaves of the filter tree;</a:t>
            </a:r>
          </a:p>
          <a:p>
            <a:pPr marL="0" indent="0" eaLnBrk="1" hangingPunct="1">
              <a:buFont typeface="Arial" charset="0"/>
              <a:buNone/>
            </a:pPr>
            <a:r>
              <a:rPr lang="en-GB" altLang="en-US" sz="2200" smtClean="0">
                <a:solidFill>
                  <a:srgbClr val="3366CC"/>
                </a:solidFill>
                <a:latin typeface="Arial" charset="0"/>
                <a:cs typeface="Arial" charset="0"/>
              </a:rPr>
              <a:t>table and plot update dynamically so you can copy &amp; paste the individual results you need</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L:\GENTLE screenshots\o1 deltak formgroup.PNG"/>
          <p:cNvPicPr>
            <a:picLocks noChangeAspect="1" noChangeArrowheads="1"/>
          </p:cNvPicPr>
          <p:nvPr/>
        </p:nvPicPr>
        <p:blipFill>
          <a:blip r:embed="rId2">
            <a:extLst>
              <a:ext uri="{28A0092B-C50C-407E-A947-70E740481C1C}">
                <a14:useLocalDpi xmlns:a14="http://schemas.microsoft.com/office/drawing/2010/main" val="0"/>
              </a:ext>
            </a:extLst>
          </a:blip>
          <a:srcRect b="1784"/>
          <a:stretch>
            <a:fillRect/>
          </a:stretch>
        </p:blipFill>
        <p:spPr bwMode="auto">
          <a:xfrm>
            <a:off x="152400" y="1524000"/>
            <a:ext cx="8847138" cy="468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itle 1"/>
          <p:cNvSpPr>
            <a:spLocks noGrp="1"/>
          </p:cNvSpPr>
          <p:nvPr>
            <p:ph type="title"/>
          </p:nvPr>
        </p:nvSpPr>
        <p:spPr/>
        <p:txBody>
          <a:bodyPr/>
          <a:lstStyle/>
          <a:p>
            <a:r>
              <a:rPr lang="en-GB" altLang="en-US" smtClean="0">
                <a:latin typeface="Arial" charset="0"/>
                <a:cs typeface="Arial" charset="0"/>
              </a:rPr>
              <a:t>Delta k</a:t>
            </a:r>
            <a:r>
              <a:rPr lang="en-GB" altLang="en-US" baseline="-25000" smtClean="0">
                <a:latin typeface="Arial" charset="0"/>
                <a:cs typeface="Arial" charset="0"/>
              </a:rPr>
              <a:t>eff </a:t>
            </a:r>
            <a:r>
              <a:rPr lang="en-GB" altLang="en-US" smtClean="0">
                <a:latin typeface="Arial" charset="0"/>
                <a:cs typeface="Arial" charset="0"/>
              </a:rPr>
              <a:t>Output: Physical Form</a:t>
            </a:r>
            <a:endParaRPr lang="en-GB" altLang="en-US" baseline="-25000" smtClean="0">
              <a:latin typeface="Arial" charset="0"/>
              <a:cs typeface="Arial" charset="0"/>
            </a:endParaRPr>
          </a:p>
        </p:txBody>
      </p:sp>
      <p:sp>
        <p:nvSpPr>
          <p:cNvPr id="38916" name="Content Placeholder 2"/>
          <p:cNvSpPr>
            <a:spLocks noGrp="1"/>
          </p:cNvSpPr>
          <p:nvPr>
            <p:ph idx="1"/>
          </p:nvPr>
        </p:nvSpPr>
        <p:spPr/>
        <p:txBody>
          <a:bodyPr/>
          <a:lstStyle/>
          <a:p>
            <a:endParaRPr lang="en-GB" altLang="en-US" smtClean="0">
              <a:latin typeface="Arial" charset="0"/>
              <a:cs typeface="Arial" charset="0"/>
            </a:endParaRPr>
          </a:p>
        </p:txBody>
      </p:sp>
      <p:sp>
        <p:nvSpPr>
          <p:cNvPr id="9" name="Rectangle 8"/>
          <p:cNvSpPr/>
          <p:nvPr/>
        </p:nvSpPr>
        <p:spPr>
          <a:xfrm>
            <a:off x="152400" y="5715000"/>
            <a:ext cx="1981200" cy="3810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8918" name="TextBox 1"/>
          <p:cNvSpPr txBox="1">
            <a:spLocks noChangeArrowheads="1"/>
          </p:cNvSpPr>
          <p:nvPr/>
        </p:nvSpPr>
        <p:spPr bwMode="auto">
          <a:xfrm>
            <a:off x="2174875" y="3200400"/>
            <a:ext cx="5978525" cy="769938"/>
          </a:xfrm>
          <a:prstGeom prst="rect">
            <a:avLst/>
          </a:prstGeom>
          <a:solidFill>
            <a:schemeClr val="accent1">
              <a:alpha val="29019"/>
            </a:schemeClr>
          </a:solidFill>
          <a:ln w="9525">
            <a:solidFill>
              <a:srgbClr val="000000"/>
            </a:solidFill>
            <a:miter lim="800000"/>
            <a:headEnd/>
            <a:tailEnd/>
          </a:ln>
        </p:spPr>
        <p:txBody>
          <a:bodyPr>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4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r>
              <a:rPr lang="en-GB" altLang="en-US" sz="2200">
                <a:solidFill>
                  <a:srgbClr val="3366CC"/>
                </a:solidFill>
              </a:rPr>
              <a:t>Plot bars can be grouped by a fixed set of shared attributes – to be expanded in future</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GB" altLang="en-US" smtClean="0">
                <a:latin typeface="Arial" charset="0"/>
                <a:cs typeface="Arial" charset="0"/>
              </a:rPr>
              <a:t>C/E Output Plot: BM ID</a:t>
            </a:r>
          </a:p>
        </p:txBody>
      </p:sp>
      <p:sp>
        <p:nvSpPr>
          <p:cNvPr id="39939" name="Content Placeholder 2"/>
          <p:cNvSpPr>
            <a:spLocks noGrp="1"/>
          </p:cNvSpPr>
          <p:nvPr>
            <p:ph idx="1"/>
          </p:nvPr>
        </p:nvSpPr>
        <p:spPr/>
        <p:txBody>
          <a:bodyPr/>
          <a:lstStyle/>
          <a:p>
            <a:endParaRPr lang="en-GB" altLang="en-US" smtClean="0">
              <a:latin typeface="Arial" charset="0"/>
              <a:cs typeface="Arial" charset="0"/>
            </a:endParaRPr>
          </a:p>
        </p:txBody>
      </p:sp>
      <p:pic>
        <p:nvPicPr>
          <p:cNvPr id="39940" name="Picture 5" descr="L:\GENTLE screenshots\o1 CE.PNG"/>
          <p:cNvPicPr>
            <a:picLocks noChangeAspect="1" noChangeArrowheads="1"/>
          </p:cNvPicPr>
          <p:nvPr/>
        </p:nvPicPr>
        <p:blipFill>
          <a:blip r:embed="rId2">
            <a:extLst>
              <a:ext uri="{28A0092B-C50C-407E-A947-70E740481C1C}">
                <a14:useLocalDpi xmlns:a14="http://schemas.microsoft.com/office/drawing/2010/main" val="0"/>
              </a:ext>
            </a:extLst>
          </a:blip>
          <a:srcRect b="1505"/>
          <a:stretch>
            <a:fillRect/>
          </a:stretch>
        </p:blipFill>
        <p:spPr bwMode="auto">
          <a:xfrm>
            <a:off x="163513" y="1524000"/>
            <a:ext cx="8764587" cy="465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Box 1"/>
          <p:cNvSpPr txBox="1">
            <a:spLocks noChangeArrowheads="1"/>
          </p:cNvSpPr>
          <p:nvPr/>
        </p:nvSpPr>
        <p:spPr bwMode="auto">
          <a:xfrm>
            <a:off x="2438400" y="2895600"/>
            <a:ext cx="6400800" cy="1784350"/>
          </a:xfrm>
          <a:prstGeom prst="rect">
            <a:avLst/>
          </a:prstGeom>
          <a:solidFill>
            <a:schemeClr val="accent1">
              <a:alpha val="29019"/>
            </a:schemeClr>
          </a:solidFill>
          <a:ln w="9525">
            <a:solidFill>
              <a:srgbClr val="000000"/>
            </a:solidFill>
            <a:miter lim="800000"/>
            <a:headEnd/>
            <a:tailEnd/>
          </a:ln>
        </p:spPr>
        <p:txBody>
          <a:bodyPr>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4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r>
              <a:rPr lang="en-GB" altLang="en-US" sz="2200">
                <a:solidFill>
                  <a:srgbClr val="3366CC"/>
                </a:solidFill>
              </a:rPr>
              <a:t>C/E plot shows not just the change, but the new expected values of calculations</a:t>
            </a:r>
          </a:p>
          <a:p>
            <a:pPr eaLnBrk="1" hangingPunct="1">
              <a:spcBef>
                <a:spcPct val="0"/>
              </a:spcBef>
              <a:buFontTx/>
              <a:buNone/>
            </a:pPr>
            <a:endParaRPr lang="en-GB" altLang="en-US" sz="2200">
              <a:solidFill>
                <a:srgbClr val="3366CC"/>
              </a:solidFill>
            </a:endParaRPr>
          </a:p>
          <a:p>
            <a:pPr eaLnBrk="1" hangingPunct="1">
              <a:spcBef>
                <a:spcPct val="0"/>
              </a:spcBef>
              <a:buFontTx/>
              <a:buNone/>
            </a:pPr>
            <a:r>
              <a:rPr lang="en-GB" altLang="en-US" sz="2200">
                <a:solidFill>
                  <a:srgbClr val="3366CC"/>
                </a:solidFill>
              </a:rPr>
              <a:t>Including diverse results tends to increase the s.d. of the distribution (black error bar) </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GB" altLang="en-US" smtClean="0">
                <a:latin typeface="Arial" charset="0"/>
                <a:cs typeface="Arial" charset="0"/>
              </a:rPr>
              <a:t>C/E Output Plot: Calculation Library + Tooltips</a:t>
            </a:r>
          </a:p>
        </p:txBody>
      </p:sp>
      <p:sp>
        <p:nvSpPr>
          <p:cNvPr id="40963" name="Content Placeholder 2"/>
          <p:cNvSpPr>
            <a:spLocks noGrp="1"/>
          </p:cNvSpPr>
          <p:nvPr>
            <p:ph idx="1"/>
          </p:nvPr>
        </p:nvSpPr>
        <p:spPr/>
        <p:txBody>
          <a:bodyPr/>
          <a:lstStyle/>
          <a:p>
            <a:endParaRPr lang="en-GB" altLang="en-US" smtClean="0">
              <a:latin typeface="Arial" charset="0"/>
              <a:cs typeface="Arial" charset="0"/>
            </a:endParaRPr>
          </a:p>
        </p:txBody>
      </p:sp>
      <p:pic>
        <p:nvPicPr>
          <p:cNvPr id="40964" name="Picture 2" descr="L:\GENTLE screenshots\o1 CE tooltips.PNG"/>
          <p:cNvPicPr>
            <a:picLocks noChangeAspect="1" noChangeArrowheads="1"/>
          </p:cNvPicPr>
          <p:nvPr/>
        </p:nvPicPr>
        <p:blipFill>
          <a:blip r:embed="rId2">
            <a:extLst>
              <a:ext uri="{28A0092B-C50C-407E-A947-70E740481C1C}">
                <a14:useLocalDpi xmlns:a14="http://schemas.microsoft.com/office/drawing/2010/main" val="0"/>
              </a:ext>
            </a:extLst>
          </a:blip>
          <a:srcRect b="5133"/>
          <a:stretch>
            <a:fillRect/>
          </a:stretch>
        </p:blipFill>
        <p:spPr bwMode="auto">
          <a:xfrm>
            <a:off x="152400" y="1452563"/>
            <a:ext cx="8796338" cy="469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Box 1"/>
          <p:cNvSpPr txBox="1">
            <a:spLocks noChangeArrowheads="1"/>
          </p:cNvSpPr>
          <p:nvPr/>
        </p:nvSpPr>
        <p:spPr bwMode="auto">
          <a:xfrm>
            <a:off x="2590800" y="2590800"/>
            <a:ext cx="4495800" cy="769938"/>
          </a:xfrm>
          <a:prstGeom prst="rect">
            <a:avLst/>
          </a:prstGeom>
          <a:solidFill>
            <a:schemeClr val="accent1">
              <a:alpha val="29019"/>
            </a:schemeClr>
          </a:solidFill>
          <a:ln w="9525">
            <a:solidFill>
              <a:srgbClr val="000000"/>
            </a:solidFill>
            <a:miter lim="800000"/>
            <a:headEnd/>
            <a:tailEnd/>
          </a:ln>
        </p:spPr>
        <p:txBody>
          <a:bodyPr>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4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r>
              <a:rPr lang="en-GB" altLang="en-US" sz="2200">
                <a:solidFill>
                  <a:srgbClr val="3366CC"/>
                </a:solidFill>
              </a:rPr>
              <a:t>Use tool-tips for a quick reference quantification of each bar </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GB" altLang="en-US" smtClean="0">
                <a:latin typeface="Arial" charset="0"/>
                <a:cs typeface="Arial" charset="0"/>
              </a:rPr>
              <a:t>Output Table: Detail Popup (C/E)</a:t>
            </a:r>
          </a:p>
        </p:txBody>
      </p:sp>
      <p:sp>
        <p:nvSpPr>
          <p:cNvPr id="41987" name="Content Placeholder 2"/>
          <p:cNvSpPr>
            <a:spLocks noGrp="1"/>
          </p:cNvSpPr>
          <p:nvPr>
            <p:ph idx="1"/>
          </p:nvPr>
        </p:nvSpPr>
        <p:spPr/>
        <p:txBody>
          <a:bodyPr/>
          <a:lstStyle/>
          <a:p>
            <a:endParaRPr lang="en-GB" altLang="en-US" smtClean="0">
              <a:latin typeface="Arial" charset="0"/>
              <a:cs typeface="Arial" charset="0"/>
            </a:endParaRPr>
          </a:p>
        </p:txBody>
      </p:sp>
      <p:pic>
        <p:nvPicPr>
          <p:cNvPr id="41988" name="Picture 6" descr="L:\GENTLE screenshots\o1 dpop C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47800"/>
            <a:ext cx="7907338" cy="50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4548188" y="2590800"/>
            <a:ext cx="3681412" cy="10668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1990" name="TextBox 1"/>
          <p:cNvSpPr txBox="1">
            <a:spLocks noChangeArrowheads="1"/>
          </p:cNvSpPr>
          <p:nvPr/>
        </p:nvSpPr>
        <p:spPr bwMode="auto">
          <a:xfrm>
            <a:off x="1219200" y="4267200"/>
            <a:ext cx="6400800" cy="769938"/>
          </a:xfrm>
          <a:prstGeom prst="rect">
            <a:avLst/>
          </a:prstGeom>
          <a:solidFill>
            <a:schemeClr val="accent1">
              <a:alpha val="29019"/>
            </a:schemeClr>
          </a:solidFill>
          <a:ln w="9525">
            <a:solidFill>
              <a:srgbClr val="000000"/>
            </a:solidFill>
            <a:miter lim="800000"/>
            <a:headEnd/>
            <a:tailEnd/>
          </a:ln>
        </p:spPr>
        <p:txBody>
          <a:bodyPr>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4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r>
              <a:rPr lang="en-GB" altLang="en-US" sz="2200">
                <a:solidFill>
                  <a:srgbClr val="3366CC"/>
                </a:solidFill>
              </a:rPr>
              <a:t>Double click a table entry to see the detail behind the average values i.e. complete breakdowns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304800" y="685800"/>
            <a:ext cx="9771063" cy="457200"/>
          </a:xfrm>
        </p:spPr>
        <p:txBody>
          <a:bodyPr/>
          <a:lstStyle/>
          <a:p>
            <a:r>
              <a:rPr lang="en-GB" altLang="en-US" sz="2800" smtClean="0">
                <a:latin typeface="Arial" charset="0"/>
                <a:cs typeface="Arial" charset="0"/>
              </a:rPr>
              <a:t>Database for ICSBEP [DICE] Sensitivity Data Status</a:t>
            </a:r>
            <a:endParaRPr lang="en-US" altLang="en-US" sz="2800" smtClean="0">
              <a:latin typeface="Arial" charset="0"/>
              <a:cs typeface="Arial" charset="0"/>
            </a:endParaRPr>
          </a:p>
        </p:txBody>
      </p:sp>
      <p:graphicFrame>
        <p:nvGraphicFramePr>
          <p:cNvPr id="4" name="Table 3"/>
          <p:cNvGraphicFramePr>
            <a:graphicFrameLocks noGrp="1"/>
          </p:cNvGraphicFramePr>
          <p:nvPr/>
        </p:nvGraphicFramePr>
        <p:xfrm>
          <a:off x="152400" y="1295400"/>
          <a:ext cx="7315200" cy="2743200"/>
        </p:xfrm>
        <a:graphic>
          <a:graphicData uri="http://schemas.openxmlformats.org/drawingml/2006/table">
            <a:tbl>
              <a:tblPr firstRow="1" bandRow="1">
                <a:tableStyleId>{5C22544A-7EE6-4342-B048-85BDC9FD1C3A}</a:tableStyleId>
              </a:tblPr>
              <a:tblGrid>
                <a:gridCol w="1158844"/>
                <a:gridCol w="1376127"/>
                <a:gridCol w="4780229"/>
              </a:tblGrid>
              <a:tr h="579131">
                <a:tc>
                  <a:txBody>
                    <a:bodyPr/>
                    <a:lstStyle/>
                    <a:p>
                      <a:pPr algn="ctr"/>
                      <a:r>
                        <a:rPr lang="en-GB" sz="1600" dirty="0" smtClean="0"/>
                        <a:t>Handbook Edition</a:t>
                      </a:r>
                      <a:endParaRPr lang="en-US" sz="1600" dirty="0"/>
                    </a:p>
                  </a:txBody>
                  <a:tcPr marT="45704" marB="45704"/>
                </a:tc>
                <a:tc>
                  <a:txBody>
                    <a:bodyPr/>
                    <a:lstStyle/>
                    <a:p>
                      <a:pPr algn="ctr"/>
                      <a:r>
                        <a:rPr lang="en-GB" sz="1600" dirty="0" smtClean="0"/>
                        <a:t>Number of Unique Cases </a:t>
                      </a:r>
                      <a:endParaRPr lang="en-US" sz="1600" dirty="0"/>
                    </a:p>
                  </a:txBody>
                  <a:tcPr marT="45704" marB="45704"/>
                </a:tc>
                <a:tc>
                  <a:txBody>
                    <a:bodyPr/>
                    <a:lstStyle/>
                    <a:p>
                      <a:pPr algn="ctr"/>
                      <a:r>
                        <a:rPr lang="en-GB" sz="1600" dirty="0" smtClean="0"/>
                        <a:t>Sources</a:t>
                      </a:r>
                      <a:endParaRPr lang="en-US" sz="1600" dirty="0"/>
                    </a:p>
                  </a:txBody>
                  <a:tcPr marT="45704" marB="45704"/>
                </a:tc>
              </a:tr>
              <a:tr h="579131">
                <a:tc>
                  <a:txBody>
                    <a:bodyPr/>
                    <a:lstStyle/>
                    <a:p>
                      <a:pPr algn="ctr"/>
                      <a:r>
                        <a:rPr lang="en-GB" sz="1600" b="1" dirty="0" smtClean="0"/>
                        <a:t>2012</a:t>
                      </a:r>
                      <a:endParaRPr lang="en-US" sz="1600" b="1" dirty="0"/>
                    </a:p>
                  </a:txBody>
                  <a:tcPr marT="45704" marB="45704"/>
                </a:tc>
                <a:tc>
                  <a:txBody>
                    <a:bodyPr/>
                    <a:lstStyle/>
                    <a:p>
                      <a:pPr algn="ctr"/>
                      <a:r>
                        <a:rPr lang="en-GB" sz="1600" b="1" dirty="0" smtClean="0"/>
                        <a:t>727</a:t>
                      </a:r>
                      <a:endParaRPr lang="en-US" sz="1600" b="1" dirty="0"/>
                    </a:p>
                  </a:txBody>
                  <a:tcPr marT="45704" marB="45704"/>
                </a:tc>
                <a:tc>
                  <a:txBody>
                    <a:bodyPr/>
                    <a:lstStyle/>
                    <a:p>
                      <a:pPr algn="ctr"/>
                      <a:r>
                        <a:rPr lang="en-GB" sz="1600" b="1" dirty="0" smtClean="0"/>
                        <a:t>TSUNAMI1D+TSUNAMI3D</a:t>
                      </a:r>
                      <a:r>
                        <a:rPr lang="en-GB" sz="1600" b="1" baseline="0" dirty="0" smtClean="0"/>
                        <a:t> [VALID]+</a:t>
                      </a:r>
                    </a:p>
                    <a:p>
                      <a:pPr algn="ctr"/>
                      <a:r>
                        <a:rPr lang="en-GB" sz="1600" b="1" baseline="0" dirty="0" smtClean="0"/>
                        <a:t>MMK-KENO</a:t>
                      </a:r>
                      <a:endParaRPr lang="en-US" sz="1600" b="1" dirty="0"/>
                    </a:p>
                  </a:txBody>
                  <a:tcPr marT="45704" marB="45704"/>
                </a:tc>
              </a:tr>
              <a:tr h="579131">
                <a:tc>
                  <a:txBody>
                    <a:bodyPr/>
                    <a:lstStyle/>
                    <a:p>
                      <a:pPr algn="ctr"/>
                      <a:r>
                        <a:rPr lang="en-GB" sz="1600" b="1" dirty="0" smtClean="0"/>
                        <a:t>2013</a:t>
                      </a:r>
                      <a:endParaRPr lang="en-US" sz="1600" b="1" dirty="0"/>
                    </a:p>
                  </a:txBody>
                  <a:tcPr marT="45704" marB="45704"/>
                </a:tc>
                <a:tc>
                  <a:txBody>
                    <a:bodyPr/>
                    <a:lstStyle/>
                    <a:p>
                      <a:pPr algn="ctr"/>
                      <a:r>
                        <a:rPr lang="en-GB" sz="1600" b="1" dirty="0" smtClean="0"/>
                        <a:t>3575</a:t>
                      </a:r>
                      <a:endParaRPr lang="en-US" sz="1600" b="1" dirty="0"/>
                    </a:p>
                  </a:txBody>
                  <a:tcPr marT="45704" marB="45704"/>
                </a:tc>
                <a:tc>
                  <a:txBody>
                    <a:bodyPr/>
                    <a:lstStyle/>
                    <a:p>
                      <a:pPr algn="ctr"/>
                      <a:r>
                        <a:rPr lang="en-GB" sz="1600" b="1" dirty="0" smtClean="0"/>
                        <a:t>Previous +</a:t>
                      </a:r>
                    </a:p>
                    <a:p>
                      <a:pPr algn="ctr"/>
                      <a:r>
                        <a:rPr lang="en-GB" sz="1600" b="1" dirty="0" smtClean="0"/>
                        <a:t>Non</a:t>
                      </a:r>
                      <a:r>
                        <a:rPr lang="en-GB" sz="1600" b="1" baseline="0" dirty="0" smtClean="0"/>
                        <a:t> VALID cases SCALE6.0 from Balance Inputs</a:t>
                      </a:r>
                      <a:endParaRPr lang="en-US" sz="1600" b="1" dirty="0"/>
                    </a:p>
                  </a:txBody>
                  <a:tcPr marT="45704" marB="45704"/>
                </a:tc>
              </a:tr>
              <a:tr h="335269">
                <a:tc>
                  <a:txBody>
                    <a:bodyPr/>
                    <a:lstStyle/>
                    <a:p>
                      <a:pPr algn="ctr"/>
                      <a:r>
                        <a:rPr lang="en-GB" sz="1600" b="1" dirty="0" smtClean="0"/>
                        <a:t>2014</a:t>
                      </a:r>
                      <a:endParaRPr lang="en-US" sz="1600" b="1" dirty="0"/>
                    </a:p>
                  </a:txBody>
                  <a:tcPr marT="45704" marB="45704"/>
                </a:tc>
                <a:tc>
                  <a:txBody>
                    <a:bodyPr/>
                    <a:lstStyle/>
                    <a:p>
                      <a:pPr algn="ctr"/>
                      <a:r>
                        <a:rPr lang="en-GB" sz="1600" b="1" dirty="0" smtClean="0"/>
                        <a:t>4011</a:t>
                      </a:r>
                      <a:endParaRPr lang="en-US" sz="1600" b="1" dirty="0"/>
                    </a:p>
                  </a:txBody>
                  <a:tcPr marT="45704" marB="45704"/>
                </a:tc>
                <a:tc>
                  <a:txBody>
                    <a:bodyPr/>
                    <a:lstStyle/>
                    <a:p>
                      <a:pPr algn="ctr"/>
                      <a:r>
                        <a:rPr lang="en-GB" sz="1600" b="1" dirty="0" smtClean="0"/>
                        <a:t>Previous + MCNP6 + SCALE6.2BClutch</a:t>
                      </a:r>
                      <a:endParaRPr lang="en-US" sz="1600" b="1" dirty="0"/>
                    </a:p>
                  </a:txBody>
                  <a:tcPr marT="45704" marB="45704"/>
                </a:tc>
              </a:tr>
              <a:tr h="335269">
                <a:tc>
                  <a:txBody>
                    <a:bodyPr/>
                    <a:lstStyle/>
                    <a:p>
                      <a:pPr algn="ctr"/>
                      <a:r>
                        <a:rPr lang="en-US" sz="1600" b="1" dirty="0" smtClean="0"/>
                        <a:t>2015</a:t>
                      </a:r>
                      <a:endParaRPr lang="en-US" sz="1600" b="1" dirty="0"/>
                    </a:p>
                  </a:txBody>
                  <a:tcPr marT="45704" marB="45704"/>
                </a:tc>
                <a:tc>
                  <a:txBody>
                    <a:bodyPr/>
                    <a:lstStyle/>
                    <a:p>
                      <a:pPr algn="ctr"/>
                      <a:r>
                        <a:rPr lang="en-US" sz="1600" b="1" dirty="0" smtClean="0"/>
                        <a:t>4065</a:t>
                      </a:r>
                      <a:endParaRPr lang="en-US" sz="1600" b="1" dirty="0"/>
                    </a:p>
                  </a:txBody>
                  <a:tcPr marT="45704" marB="4570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smtClean="0"/>
                        <a:t>Previous +</a:t>
                      </a:r>
                      <a:r>
                        <a:rPr lang="en-GB" sz="1600" b="1" baseline="0" dirty="0" smtClean="0"/>
                        <a:t> New Cases</a:t>
                      </a:r>
                      <a:endParaRPr lang="en-US" sz="1600" b="1" dirty="0" smtClean="0"/>
                    </a:p>
                  </a:txBody>
                  <a:tcPr marT="45704" marB="45704"/>
                </a:tc>
              </a:tr>
              <a:tr h="335269">
                <a:tc>
                  <a:txBody>
                    <a:bodyPr/>
                    <a:lstStyle/>
                    <a:p>
                      <a:pPr algn="ctr"/>
                      <a:r>
                        <a:rPr lang="en-US" sz="1600" b="1" dirty="0" smtClean="0"/>
                        <a:t>2016</a:t>
                      </a:r>
                      <a:endParaRPr lang="en-US" sz="1600" b="1" dirty="0"/>
                    </a:p>
                  </a:txBody>
                  <a:tcPr marT="45704" marB="45704"/>
                </a:tc>
                <a:tc>
                  <a:txBody>
                    <a:bodyPr/>
                    <a:lstStyle/>
                    <a:p>
                      <a:pPr algn="ctr"/>
                      <a:r>
                        <a:rPr lang="en-US" sz="1600" b="1" dirty="0" smtClean="0"/>
                        <a:t>~4200</a:t>
                      </a:r>
                      <a:endParaRPr lang="en-US" sz="1600" b="1" dirty="0"/>
                    </a:p>
                  </a:txBody>
                  <a:tcPr marT="45704" marB="4570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t>Previous + New Cases +</a:t>
                      </a:r>
                      <a:r>
                        <a:rPr lang="en-US" sz="1600" b="1" baseline="0" dirty="0" smtClean="0"/>
                        <a:t> P1 Sensitivities [~400 cases]</a:t>
                      </a:r>
                      <a:endParaRPr lang="en-US" sz="1600" b="1" dirty="0" smtClean="0"/>
                    </a:p>
                  </a:txBody>
                  <a:tcPr marT="45704" marB="45704"/>
                </a:tc>
              </a:tr>
            </a:tbl>
          </a:graphicData>
        </a:graphic>
      </p:graphicFrame>
      <p:graphicFrame>
        <p:nvGraphicFramePr>
          <p:cNvPr id="8" name="Table 7"/>
          <p:cNvGraphicFramePr>
            <a:graphicFrameLocks noGrp="1"/>
          </p:cNvGraphicFramePr>
          <p:nvPr/>
        </p:nvGraphicFramePr>
        <p:xfrm>
          <a:off x="152400" y="4114800"/>
          <a:ext cx="8534401" cy="2524128"/>
        </p:xfrm>
        <a:graphic>
          <a:graphicData uri="http://schemas.openxmlformats.org/drawingml/2006/table">
            <a:tbl>
              <a:tblPr firstRow="1" firstCol="1" bandRow="1">
                <a:tableStyleId>{5C22544A-7EE6-4342-B048-85BDC9FD1C3A}</a:tableStyleId>
              </a:tblPr>
              <a:tblGrid>
                <a:gridCol w="1720070"/>
                <a:gridCol w="1764632"/>
                <a:gridCol w="1733439"/>
                <a:gridCol w="1710267"/>
                <a:gridCol w="1605993"/>
              </a:tblGrid>
              <a:tr h="315516">
                <a:tc>
                  <a:txBody>
                    <a:bodyPr/>
                    <a:lstStyle/>
                    <a:p>
                      <a:pPr>
                        <a:lnSpc>
                          <a:spcPct val="115000"/>
                        </a:lnSpc>
                        <a:spcAft>
                          <a:spcPts val="0"/>
                        </a:spcAft>
                      </a:pPr>
                      <a:r>
                        <a:rPr lang="en-GB" sz="1100" dirty="0">
                          <a:effectLst/>
                          <a:latin typeface="Calibri"/>
                          <a:ea typeface="Calibri"/>
                          <a:cs typeface="Times New Roman"/>
                        </a:rPr>
                        <a:t> </a:t>
                      </a:r>
                      <a:r>
                        <a:rPr lang="en-GB" sz="1100" dirty="0" smtClean="0">
                          <a:effectLst/>
                          <a:latin typeface="Calibri"/>
                          <a:ea typeface="Calibri"/>
                          <a:cs typeface="Times New Roman"/>
                        </a:rPr>
                        <a:t>2015</a:t>
                      </a:r>
                      <a:endParaRPr lang="en-US"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800" b="1" dirty="0">
                          <a:effectLst/>
                          <a:latin typeface="Calibri"/>
                          <a:ea typeface="Calibri"/>
                          <a:cs typeface="Times New Roman"/>
                        </a:rPr>
                        <a:t>THERM</a:t>
                      </a:r>
                      <a:endParaRPr lang="en-US"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800" b="1">
                          <a:effectLst/>
                          <a:latin typeface="Calibri"/>
                          <a:ea typeface="Calibri"/>
                          <a:cs typeface="Times New Roman"/>
                        </a:rPr>
                        <a:t>INTER</a:t>
                      </a:r>
                      <a:endParaRPr lang="en-U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800" b="1">
                          <a:effectLst/>
                          <a:latin typeface="Calibri"/>
                          <a:ea typeface="Calibri"/>
                          <a:cs typeface="Times New Roman"/>
                        </a:rPr>
                        <a:t>FAST</a:t>
                      </a:r>
                      <a:endParaRPr lang="en-U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800" b="1" dirty="0">
                          <a:effectLst/>
                          <a:latin typeface="Calibri"/>
                          <a:ea typeface="Calibri"/>
                          <a:cs typeface="Times New Roman"/>
                        </a:rPr>
                        <a:t>MIXED</a:t>
                      </a:r>
                      <a:endParaRPr lang="en-US" sz="1800" dirty="0">
                        <a:effectLst/>
                        <a:latin typeface="Calibri"/>
                        <a:ea typeface="Calibri"/>
                        <a:cs typeface="Times New Roman"/>
                      </a:endParaRPr>
                    </a:p>
                  </a:txBody>
                  <a:tcPr marL="68580" marR="68580" marT="0" marB="0"/>
                </a:tc>
              </a:tr>
              <a:tr h="315516">
                <a:tc>
                  <a:txBody>
                    <a:bodyPr/>
                    <a:lstStyle/>
                    <a:p>
                      <a:pPr>
                        <a:lnSpc>
                          <a:spcPct val="115000"/>
                        </a:lnSpc>
                        <a:spcAft>
                          <a:spcPts val="0"/>
                        </a:spcAft>
                      </a:pPr>
                      <a:r>
                        <a:rPr lang="en-GB" sz="1800" b="1">
                          <a:effectLst/>
                          <a:latin typeface="Calibri"/>
                          <a:ea typeface="Calibri"/>
                          <a:cs typeface="Times New Roman"/>
                        </a:rPr>
                        <a:t>PU</a:t>
                      </a:r>
                      <a:endParaRPr lang="en-U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800" b="1" dirty="0">
                          <a:effectLst/>
                          <a:latin typeface="Calibri"/>
                          <a:ea typeface="Calibri"/>
                          <a:cs typeface="Times New Roman"/>
                        </a:rPr>
                        <a:t>525/608</a:t>
                      </a:r>
                      <a:endParaRPr lang="en-US" sz="18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800" b="1">
                          <a:effectLst/>
                          <a:latin typeface="Calibri"/>
                          <a:ea typeface="Calibri"/>
                          <a:cs typeface="Times New Roman"/>
                        </a:rPr>
                        <a:t>4/10</a:t>
                      </a:r>
                      <a:endParaRPr lang="en-US" sz="1800" b="1">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800" b="1">
                          <a:effectLst/>
                          <a:latin typeface="Calibri"/>
                          <a:ea typeface="Calibri"/>
                          <a:cs typeface="Times New Roman"/>
                        </a:rPr>
                        <a:t>114/121</a:t>
                      </a:r>
                      <a:endParaRPr lang="en-US" sz="1800" b="1">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800" b="1" dirty="0">
                          <a:effectLst/>
                          <a:latin typeface="Calibri"/>
                          <a:ea typeface="Calibri"/>
                          <a:cs typeface="Times New Roman"/>
                        </a:rPr>
                        <a:t>9/9</a:t>
                      </a:r>
                      <a:endParaRPr lang="en-US" sz="1800" b="1" dirty="0">
                        <a:effectLst/>
                        <a:latin typeface="Calibri"/>
                        <a:ea typeface="Calibri"/>
                        <a:cs typeface="Times New Roman"/>
                      </a:endParaRPr>
                    </a:p>
                  </a:txBody>
                  <a:tcPr marL="68580" marR="68580" marT="0" marB="0"/>
                </a:tc>
              </a:tr>
              <a:tr h="315516">
                <a:tc>
                  <a:txBody>
                    <a:bodyPr/>
                    <a:lstStyle/>
                    <a:p>
                      <a:pPr>
                        <a:lnSpc>
                          <a:spcPct val="115000"/>
                        </a:lnSpc>
                        <a:spcAft>
                          <a:spcPts val="0"/>
                        </a:spcAft>
                      </a:pPr>
                      <a:r>
                        <a:rPr lang="en-GB" sz="1800" b="1" dirty="0">
                          <a:effectLst/>
                          <a:latin typeface="Calibri"/>
                          <a:ea typeface="Calibri"/>
                          <a:cs typeface="Times New Roman"/>
                        </a:rPr>
                        <a:t>HEU</a:t>
                      </a:r>
                      <a:endParaRPr lang="en-US"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800" b="1">
                          <a:effectLst/>
                          <a:latin typeface="Calibri"/>
                          <a:ea typeface="Calibri"/>
                          <a:cs typeface="Times New Roman"/>
                        </a:rPr>
                        <a:t>664/895</a:t>
                      </a:r>
                      <a:endParaRPr lang="en-US" sz="1800" b="1">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800" b="1">
                          <a:effectLst/>
                          <a:latin typeface="Calibri"/>
                          <a:ea typeface="Calibri"/>
                          <a:cs typeface="Times New Roman"/>
                        </a:rPr>
                        <a:t>21/32</a:t>
                      </a:r>
                      <a:endParaRPr lang="en-US" sz="1800" b="1">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800" b="1">
                          <a:effectLst/>
                          <a:latin typeface="Calibri"/>
                          <a:ea typeface="Calibri"/>
                          <a:cs typeface="Times New Roman"/>
                        </a:rPr>
                        <a:t>383/403</a:t>
                      </a:r>
                      <a:endParaRPr lang="en-US" sz="1800" b="1">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800" b="1">
                          <a:effectLst/>
                          <a:latin typeface="Calibri"/>
                          <a:ea typeface="Calibri"/>
                          <a:cs typeface="Times New Roman"/>
                        </a:rPr>
                        <a:t>75/84</a:t>
                      </a:r>
                      <a:endParaRPr lang="en-US" sz="1800" b="1">
                        <a:effectLst/>
                        <a:latin typeface="Calibri"/>
                        <a:ea typeface="Calibri"/>
                        <a:cs typeface="Times New Roman"/>
                      </a:endParaRPr>
                    </a:p>
                  </a:txBody>
                  <a:tcPr marL="68580" marR="68580" marT="0" marB="0"/>
                </a:tc>
              </a:tr>
              <a:tr h="315516">
                <a:tc>
                  <a:txBody>
                    <a:bodyPr/>
                    <a:lstStyle/>
                    <a:p>
                      <a:pPr>
                        <a:lnSpc>
                          <a:spcPct val="115000"/>
                        </a:lnSpc>
                        <a:spcAft>
                          <a:spcPts val="0"/>
                        </a:spcAft>
                      </a:pPr>
                      <a:r>
                        <a:rPr lang="en-GB" sz="1800" b="1">
                          <a:effectLst/>
                          <a:latin typeface="Calibri"/>
                          <a:ea typeface="Calibri"/>
                          <a:cs typeface="Times New Roman"/>
                        </a:rPr>
                        <a:t>IEU</a:t>
                      </a:r>
                      <a:endParaRPr lang="en-U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800" b="1">
                          <a:effectLst/>
                          <a:latin typeface="Calibri"/>
                          <a:ea typeface="Calibri"/>
                          <a:cs typeface="Times New Roman"/>
                        </a:rPr>
                        <a:t>142/180</a:t>
                      </a:r>
                      <a:endParaRPr lang="en-US" sz="1800" b="1">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800" b="1">
                          <a:effectLst/>
                          <a:latin typeface="Calibri"/>
                          <a:ea typeface="Calibri"/>
                          <a:cs typeface="Times New Roman"/>
                        </a:rPr>
                        <a:t>5/21</a:t>
                      </a:r>
                      <a:endParaRPr lang="en-US" sz="1800" b="1">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800" b="1">
                          <a:effectLst/>
                          <a:latin typeface="Calibri"/>
                          <a:ea typeface="Calibri"/>
                          <a:cs typeface="Times New Roman"/>
                        </a:rPr>
                        <a:t>31/43</a:t>
                      </a:r>
                      <a:endParaRPr lang="en-US" sz="1800" b="1">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800" b="1">
                          <a:effectLst/>
                          <a:latin typeface="Calibri"/>
                          <a:ea typeface="Calibri"/>
                          <a:cs typeface="Times New Roman"/>
                        </a:rPr>
                        <a:t>7/23</a:t>
                      </a:r>
                      <a:endParaRPr lang="en-US" sz="1800" b="1">
                        <a:effectLst/>
                        <a:latin typeface="Calibri"/>
                        <a:ea typeface="Calibri"/>
                        <a:cs typeface="Times New Roman"/>
                      </a:endParaRPr>
                    </a:p>
                  </a:txBody>
                  <a:tcPr marL="68580" marR="68580" marT="0" marB="0"/>
                </a:tc>
              </a:tr>
              <a:tr h="315516">
                <a:tc>
                  <a:txBody>
                    <a:bodyPr/>
                    <a:lstStyle/>
                    <a:p>
                      <a:pPr>
                        <a:lnSpc>
                          <a:spcPct val="115000"/>
                        </a:lnSpc>
                        <a:spcAft>
                          <a:spcPts val="0"/>
                        </a:spcAft>
                      </a:pPr>
                      <a:r>
                        <a:rPr lang="en-GB" sz="1800" b="1">
                          <a:effectLst/>
                          <a:latin typeface="Calibri"/>
                          <a:ea typeface="Calibri"/>
                          <a:cs typeface="Times New Roman"/>
                        </a:rPr>
                        <a:t>LEU</a:t>
                      </a:r>
                      <a:endParaRPr lang="en-U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800" b="1">
                          <a:effectLst/>
                          <a:latin typeface="Calibri"/>
                          <a:ea typeface="Calibri"/>
                          <a:cs typeface="Times New Roman"/>
                        </a:rPr>
                        <a:t>1424/1612</a:t>
                      </a:r>
                      <a:endParaRPr lang="en-US" sz="1800" b="1">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800" b="1">
                          <a:effectLst/>
                          <a:latin typeface="Calibri"/>
                          <a:ea typeface="Calibri"/>
                          <a:cs typeface="Times New Roman"/>
                        </a:rPr>
                        <a:t>0/0</a:t>
                      </a:r>
                      <a:endParaRPr lang="en-US" sz="1800" b="1">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800" b="1" dirty="0">
                          <a:effectLst/>
                          <a:latin typeface="Calibri"/>
                          <a:ea typeface="Calibri"/>
                          <a:cs typeface="Times New Roman"/>
                        </a:rPr>
                        <a:t>1/1</a:t>
                      </a:r>
                      <a:endParaRPr lang="en-US" sz="18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800" b="1">
                          <a:effectLst/>
                          <a:latin typeface="Calibri"/>
                          <a:ea typeface="Calibri"/>
                          <a:cs typeface="Times New Roman"/>
                        </a:rPr>
                        <a:t>5/5</a:t>
                      </a:r>
                      <a:endParaRPr lang="en-US" sz="1800" b="1">
                        <a:effectLst/>
                        <a:latin typeface="Calibri"/>
                        <a:ea typeface="Calibri"/>
                        <a:cs typeface="Times New Roman"/>
                      </a:endParaRPr>
                    </a:p>
                  </a:txBody>
                  <a:tcPr marL="68580" marR="68580" marT="0" marB="0"/>
                </a:tc>
              </a:tr>
              <a:tr h="315516">
                <a:tc>
                  <a:txBody>
                    <a:bodyPr/>
                    <a:lstStyle/>
                    <a:p>
                      <a:pPr>
                        <a:lnSpc>
                          <a:spcPct val="115000"/>
                        </a:lnSpc>
                        <a:spcAft>
                          <a:spcPts val="0"/>
                        </a:spcAft>
                      </a:pPr>
                      <a:r>
                        <a:rPr lang="en-GB" sz="1800" b="1">
                          <a:effectLst/>
                          <a:latin typeface="Calibri"/>
                          <a:ea typeface="Calibri"/>
                          <a:cs typeface="Times New Roman"/>
                        </a:rPr>
                        <a:t>U233</a:t>
                      </a:r>
                      <a:endParaRPr lang="en-U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800" b="1">
                          <a:effectLst/>
                          <a:latin typeface="Calibri"/>
                          <a:ea typeface="Calibri"/>
                          <a:cs typeface="Times New Roman"/>
                        </a:rPr>
                        <a:t>186/197</a:t>
                      </a:r>
                      <a:endParaRPr lang="en-US" sz="1800" b="1">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800" b="1" dirty="0">
                          <a:effectLst/>
                          <a:latin typeface="Calibri"/>
                          <a:ea typeface="Calibri"/>
                          <a:cs typeface="Times New Roman"/>
                        </a:rPr>
                        <a:t>29/29</a:t>
                      </a:r>
                      <a:endParaRPr lang="en-US" sz="18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800" b="1">
                          <a:effectLst/>
                          <a:latin typeface="Calibri"/>
                          <a:ea typeface="Calibri"/>
                          <a:cs typeface="Times New Roman"/>
                        </a:rPr>
                        <a:t>8/10</a:t>
                      </a:r>
                      <a:endParaRPr lang="en-US" sz="1800" b="1">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800" b="1">
                          <a:effectLst/>
                          <a:latin typeface="Calibri"/>
                          <a:ea typeface="Calibri"/>
                          <a:cs typeface="Times New Roman"/>
                        </a:rPr>
                        <a:t>8/8</a:t>
                      </a:r>
                      <a:endParaRPr lang="en-US" sz="1800" b="1">
                        <a:effectLst/>
                        <a:latin typeface="Calibri"/>
                        <a:ea typeface="Calibri"/>
                        <a:cs typeface="Times New Roman"/>
                      </a:endParaRPr>
                    </a:p>
                  </a:txBody>
                  <a:tcPr marL="68580" marR="68580" marT="0" marB="0"/>
                </a:tc>
              </a:tr>
              <a:tr h="315516">
                <a:tc>
                  <a:txBody>
                    <a:bodyPr/>
                    <a:lstStyle/>
                    <a:p>
                      <a:pPr>
                        <a:lnSpc>
                          <a:spcPct val="115000"/>
                        </a:lnSpc>
                        <a:spcAft>
                          <a:spcPts val="0"/>
                        </a:spcAft>
                      </a:pPr>
                      <a:r>
                        <a:rPr lang="en-GB" sz="1800" b="1">
                          <a:effectLst/>
                          <a:latin typeface="Calibri"/>
                          <a:ea typeface="Calibri"/>
                          <a:cs typeface="Times New Roman"/>
                        </a:rPr>
                        <a:t>MIX</a:t>
                      </a:r>
                      <a:endParaRPr lang="en-US" sz="180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800" b="1" dirty="0">
                          <a:effectLst/>
                          <a:latin typeface="Calibri"/>
                          <a:ea typeface="Calibri"/>
                          <a:cs typeface="Times New Roman"/>
                        </a:rPr>
                        <a:t>323/436</a:t>
                      </a:r>
                      <a:endParaRPr lang="en-US" sz="18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800" b="1">
                          <a:effectLst/>
                          <a:latin typeface="Calibri"/>
                          <a:ea typeface="Calibri"/>
                          <a:cs typeface="Times New Roman"/>
                        </a:rPr>
                        <a:t>2/7</a:t>
                      </a:r>
                      <a:endParaRPr lang="en-US" sz="1800" b="1">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800" b="1">
                          <a:effectLst/>
                          <a:latin typeface="Calibri"/>
                          <a:ea typeface="Calibri"/>
                          <a:cs typeface="Times New Roman"/>
                        </a:rPr>
                        <a:t>40/67</a:t>
                      </a:r>
                      <a:endParaRPr lang="en-US" sz="1800" b="1">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800" b="1">
                          <a:effectLst/>
                          <a:latin typeface="Calibri"/>
                          <a:ea typeface="Calibri"/>
                          <a:cs typeface="Times New Roman"/>
                        </a:rPr>
                        <a:t>1/26</a:t>
                      </a:r>
                      <a:endParaRPr lang="en-US" sz="1800" b="1">
                        <a:effectLst/>
                        <a:latin typeface="Calibri"/>
                        <a:ea typeface="Calibri"/>
                        <a:cs typeface="Times New Roman"/>
                      </a:endParaRPr>
                    </a:p>
                  </a:txBody>
                  <a:tcPr marL="68580" marR="68580" marT="0" marB="0"/>
                </a:tc>
              </a:tr>
              <a:tr h="315516">
                <a:tc>
                  <a:txBody>
                    <a:bodyPr/>
                    <a:lstStyle/>
                    <a:p>
                      <a:pPr>
                        <a:lnSpc>
                          <a:spcPct val="115000"/>
                        </a:lnSpc>
                        <a:spcAft>
                          <a:spcPts val="0"/>
                        </a:spcAft>
                      </a:pPr>
                      <a:r>
                        <a:rPr lang="en-GB" sz="1800" b="1" dirty="0">
                          <a:effectLst/>
                          <a:latin typeface="Calibri"/>
                          <a:ea typeface="Calibri"/>
                          <a:cs typeface="Times New Roman"/>
                        </a:rPr>
                        <a:t>SPEC</a:t>
                      </a:r>
                      <a:endParaRPr lang="en-US"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800" b="1" dirty="0">
                          <a:effectLst/>
                          <a:latin typeface="Calibri"/>
                          <a:ea typeface="Calibri"/>
                          <a:cs typeface="Times New Roman"/>
                        </a:rPr>
                        <a:t>0/0</a:t>
                      </a:r>
                      <a:endParaRPr lang="en-US" sz="18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800" b="1" dirty="0">
                          <a:effectLst/>
                          <a:latin typeface="Calibri"/>
                          <a:ea typeface="Calibri"/>
                          <a:cs typeface="Times New Roman"/>
                        </a:rPr>
                        <a:t>0/0</a:t>
                      </a:r>
                      <a:endParaRPr lang="en-US" sz="18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800" b="1" dirty="0">
                          <a:effectLst/>
                          <a:latin typeface="Calibri"/>
                          <a:ea typeface="Calibri"/>
                          <a:cs typeface="Times New Roman"/>
                        </a:rPr>
                        <a:t>4/20</a:t>
                      </a:r>
                      <a:endParaRPr lang="en-US" sz="18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800" b="1" dirty="0">
                          <a:effectLst/>
                          <a:latin typeface="Calibri"/>
                          <a:ea typeface="Calibri"/>
                          <a:cs typeface="Times New Roman"/>
                        </a:rPr>
                        <a:t>0/0</a:t>
                      </a:r>
                      <a:endParaRPr lang="en-US" sz="1800" b="1" dirty="0">
                        <a:effectLst/>
                        <a:latin typeface="Calibri"/>
                        <a:ea typeface="Calibri"/>
                        <a:cs typeface="Times New Roman"/>
                      </a:endParaRPr>
                    </a:p>
                  </a:txBody>
                  <a:tcPr marL="68580" marR="68580" marT="0" marB="0"/>
                </a:tc>
              </a:tr>
            </a:tbl>
          </a:graphicData>
        </a:graphic>
      </p:graphicFrame>
      <p:pic>
        <p:nvPicPr>
          <p:cNvPr id="623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1143000"/>
            <a:ext cx="1581150" cy="1585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7562850" y="2703805"/>
            <a:ext cx="1496031" cy="1423922"/>
            <a:chOff x="0" y="1213731"/>
            <a:chExt cx="2536448" cy="2138865"/>
          </a:xfrm>
          <a:scene3d>
            <a:camera prst="orthographicFront"/>
            <a:lightRig rig="flat" dir="t"/>
          </a:scene3d>
        </p:grpSpPr>
        <p:sp>
          <p:nvSpPr>
            <p:cNvPr id="7" name="Rounded Rectangle 6"/>
            <p:cNvSpPr/>
            <p:nvPr/>
          </p:nvSpPr>
          <p:spPr>
            <a:xfrm>
              <a:off x="0" y="1213731"/>
              <a:ext cx="2536448" cy="2129340"/>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Rounded Rectangle 4"/>
            <p:cNvSpPr/>
            <p:nvPr/>
          </p:nvSpPr>
          <p:spPr>
            <a:xfrm>
              <a:off x="62366" y="1347988"/>
              <a:ext cx="2411716" cy="2004608"/>
            </a:xfrm>
            <a:prstGeom prst="rect">
              <a:avLst/>
            </a:prstGeom>
            <a:sp3d/>
          </p:spPr>
          <p:style>
            <a:lnRef idx="0">
              <a:scrgbClr r="0" g="0" b="0"/>
            </a:lnRef>
            <a:fillRef idx="0">
              <a:scrgbClr r="0" g="0" b="0"/>
            </a:fillRef>
            <a:effectRef idx="0">
              <a:scrgbClr r="0" g="0" b="0"/>
            </a:effectRef>
            <a:fontRef idx="minor">
              <a:schemeClr val="lt1"/>
            </a:fontRef>
          </p:style>
          <p:txBody>
            <a:bodyPr lIns="10160" tIns="10160" rIns="10160" bIns="10160" spcCol="1270" anchor="ctr"/>
            <a:lstStyle/>
            <a:p>
              <a:pPr algn="ctr" defTabSz="711200">
                <a:lnSpc>
                  <a:spcPct val="90000"/>
                </a:lnSpc>
                <a:spcAft>
                  <a:spcPct val="35000"/>
                </a:spcAft>
                <a:defRPr/>
              </a:pPr>
              <a:r>
                <a:rPr lang="en-GB" sz="1200" b="1" dirty="0"/>
                <a:t>DATABASES WITH SENSITIVITY PROFILES</a:t>
              </a:r>
            </a:p>
            <a:p>
              <a:pPr algn="ctr" defTabSz="711200">
                <a:lnSpc>
                  <a:spcPct val="90000"/>
                </a:lnSpc>
                <a:spcAft>
                  <a:spcPct val="35000"/>
                </a:spcAft>
                <a:defRPr/>
              </a:pPr>
              <a:r>
                <a:rPr lang="en-GB" sz="1200" b="1" dirty="0"/>
                <a:t>Sensitivities (S) &amp; C/E data</a:t>
              </a:r>
            </a:p>
            <a:p>
              <a:pPr algn="ctr" defTabSz="711200">
                <a:lnSpc>
                  <a:spcPct val="90000"/>
                </a:lnSpc>
                <a:spcAft>
                  <a:spcPct val="35000"/>
                </a:spcAft>
                <a:defRPr/>
              </a:pPr>
              <a:r>
                <a:rPr lang="en-GB" sz="1200" b="1" dirty="0"/>
                <a:t>DICE</a:t>
              </a:r>
            </a:p>
            <a:p>
              <a:pPr algn="ctr" defTabSz="711200">
                <a:lnSpc>
                  <a:spcPct val="90000"/>
                </a:lnSpc>
                <a:spcAft>
                  <a:spcPct val="35000"/>
                </a:spcAft>
                <a:defRPr/>
              </a:pPr>
              <a:endParaRPr lang="en-GB" sz="1600" b="1" dirty="0"/>
            </a:p>
          </p:txBody>
        </p:sp>
      </p:grpSp>
      <p:pic>
        <p:nvPicPr>
          <p:cNvPr id="6235" name="Picture 3" descr="L:\Dev\Screenshots\DICE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0950" y="3498850"/>
            <a:ext cx="4191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L:\GENTLE screenshots\o1 dpop per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3" y="1425575"/>
            <a:ext cx="7875587" cy="505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itle 1"/>
          <p:cNvSpPr>
            <a:spLocks noGrp="1"/>
          </p:cNvSpPr>
          <p:nvPr>
            <p:ph type="title"/>
          </p:nvPr>
        </p:nvSpPr>
        <p:spPr/>
        <p:txBody>
          <a:bodyPr/>
          <a:lstStyle/>
          <a:p>
            <a:r>
              <a:rPr lang="en-GB" altLang="en-US" smtClean="0">
                <a:latin typeface="Arial" charset="0"/>
                <a:cs typeface="Arial" charset="0"/>
              </a:rPr>
              <a:t>Output Table: Detail Popup (Perturbation)</a:t>
            </a:r>
          </a:p>
        </p:txBody>
      </p:sp>
      <p:sp>
        <p:nvSpPr>
          <p:cNvPr id="43012" name="Content Placeholder 2"/>
          <p:cNvSpPr>
            <a:spLocks noGrp="1"/>
          </p:cNvSpPr>
          <p:nvPr>
            <p:ph idx="1"/>
          </p:nvPr>
        </p:nvSpPr>
        <p:spPr/>
        <p:txBody>
          <a:bodyPr/>
          <a:lstStyle/>
          <a:p>
            <a:endParaRPr lang="en-GB" altLang="en-US" smtClean="0">
              <a:latin typeface="Arial" charset="0"/>
              <a:cs typeface="Arial" charset="0"/>
            </a:endParaRPr>
          </a:p>
        </p:txBody>
      </p:sp>
      <p:sp>
        <p:nvSpPr>
          <p:cNvPr id="8" name="Rectangle 7"/>
          <p:cNvSpPr/>
          <p:nvPr/>
        </p:nvSpPr>
        <p:spPr>
          <a:xfrm>
            <a:off x="4548188" y="1905000"/>
            <a:ext cx="3986212" cy="7620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7" name="Rectangle 6"/>
          <p:cNvSpPr/>
          <p:nvPr/>
        </p:nvSpPr>
        <p:spPr>
          <a:xfrm>
            <a:off x="658813" y="2971800"/>
            <a:ext cx="865187" cy="3810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GB" altLang="en-US" smtClean="0">
                <a:latin typeface="Arial" charset="0"/>
                <a:cs typeface="Arial" charset="0"/>
              </a:rPr>
              <a:t>Exercise 1 - Perturbations</a:t>
            </a:r>
          </a:p>
        </p:txBody>
      </p:sp>
      <p:sp>
        <p:nvSpPr>
          <p:cNvPr id="3" name="Content Placeholder 2"/>
          <p:cNvSpPr>
            <a:spLocks noGrp="1"/>
          </p:cNvSpPr>
          <p:nvPr>
            <p:ph idx="1"/>
          </p:nvPr>
        </p:nvSpPr>
        <p:spPr/>
        <p:txBody>
          <a:bodyPr/>
          <a:lstStyle/>
          <a:p>
            <a:pPr marL="514350" indent="-514350">
              <a:buFont typeface="+mj-lt"/>
              <a:buAutoNum type="romanUcPeriod"/>
              <a:defRPr/>
            </a:pPr>
            <a:r>
              <a:rPr lang="en-GB" dirty="0" smtClean="0">
                <a:solidFill>
                  <a:srgbClr val="0070C0"/>
                </a:solidFill>
              </a:rPr>
              <a:t>Choose BMs based on some sensitivity criteria to Pu239</a:t>
            </a:r>
          </a:p>
          <a:p>
            <a:pPr lvl="1">
              <a:buFont typeface="Wingdings" panose="05000000000000000000" pitchFamily="2" charset="2"/>
              <a:buChar char="Ø"/>
              <a:defRPr/>
            </a:pPr>
            <a:r>
              <a:rPr lang="en-GB" dirty="0" smtClean="0">
                <a:solidFill>
                  <a:srgbClr val="0070C0"/>
                </a:solidFill>
              </a:rPr>
              <a:t>Select top cases (max ~10)</a:t>
            </a:r>
          </a:p>
          <a:p>
            <a:pPr marL="514350" indent="-514350">
              <a:buFont typeface="+mj-lt"/>
              <a:buAutoNum type="romanUcPeriod"/>
              <a:defRPr/>
            </a:pPr>
            <a:r>
              <a:rPr lang="en-GB" dirty="0" smtClean="0">
                <a:solidFill>
                  <a:srgbClr val="0070C0"/>
                </a:solidFill>
              </a:rPr>
              <a:t>Edit the cases with ‘personal’ </a:t>
            </a:r>
            <a:r>
              <a:rPr lang="en-GB" dirty="0" err="1" smtClean="0">
                <a:solidFill>
                  <a:srgbClr val="0070C0"/>
                </a:solidFill>
              </a:rPr>
              <a:t>k</a:t>
            </a:r>
            <a:r>
              <a:rPr lang="en-GB" baseline="-25000" dirty="0" err="1" smtClean="0">
                <a:solidFill>
                  <a:srgbClr val="0070C0"/>
                </a:solidFill>
              </a:rPr>
              <a:t>eff</a:t>
            </a:r>
            <a:r>
              <a:rPr lang="en-GB" baseline="-25000" dirty="0" smtClean="0">
                <a:solidFill>
                  <a:srgbClr val="0070C0"/>
                </a:solidFill>
              </a:rPr>
              <a:t> </a:t>
            </a:r>
            <a:r>
              <a:rPr lang="en-GB" dirty="0" smtClean="0">
                <a:solidFill>
                  <a:srgbClr val="0070C0"/>
                </a:solidFill>
              </a:rPr>
              <a:t>calculations</a:t>
            </a:r>
          </a:p>
          <a:p>
            <a:pPr marL="514350" indent="-514350">
              <a:buFont typeface="+mj-lt"/>
              <a:buAutoNum type="romanUcPeriod"/>
              <a:defRPr/>
            </a:pPr>
            <a:r>
              <a:rPr lang="en-GB" dirty="0" smtClean="0">
                <a:solidFill>
                  <a:srgbClr val="0070C0"/>
                </a:solidFill>
              </a:rPr>
              <a:t>Input a simple 3 group perturbation for 3 main reactions</a:t>
            </a:r>
          </a:p>
          <a:p>
            <a:pPr marL="914400" lvl="1" indent="-514350">
              <a:buFont typeface="Wingdings" panose="05000000000000000000" pitchFamily="2" charset="2"/>
              <a:buChar char="Ø"/>
              <a:defRPr/>
            </a:pPr>
            <a:r>
              <a:rPr lang="en-GB" dirty="0" smtClean="0">
                <a:solidFill>
                  <a:srgbClr val="0070C0"/>
                </a:solidFill>
              </a:rPr>
              <a:t>Elastic, capture, fission</a:t>
            </a:r>
          </a:p>
          <a:p>
            <a:pPr marL="514350" indent="-514350">
              <a:buFont typeface="+mj-lt"/>
              <a:buAutoNum type="romanUcPeriod"/>
              <a:defRPr/>
            </a:pPr>
            <a:r>
              <a:rPr lang="en-GB" dirty="0" smtClean="0">
                <a:solidFill>
                  <a:srgbClr val="0070C0"/>
                </a:solidFill>
              </a:rPr>
              <a:t>Run the tool and get an output sorted by spectrum</a:t>
            </a:r>
          </a:p>
          <a:p>
            <a:pPr marL="914400" lvl="1" indent="-514350">
              <a:buFont typeface="Wingdings" panose="05000000000000000000" pitchFamily="2" charset="2"/>
              <a:buChar char="Ø"/>
              <a:defRPr/>
            </a:pPr>
            <a:r>
              <a:rPr lang="en-GB" dirty="0" smtClean="0">
                <a:solidFill>
                  <a:srgbClr val="0070C0"/>
                </a:solidFill>
              </a:rPr>
              <a:t>Try excluding all non ‘personal’ results</a:t>
            </a:r>
          </a:p>
          <a:p>
            <a:pPr marL="514350" indent="-514350">
              <a:buFont typeface="+mj-lt"/>
              <a:buAutoNum type="romanUcPeriod"/>
              <a:defRPr/>
            </a:pPr>
            <a:r>
              <a:rPr lang="en-GB" dirty="0" smtClean="0">
                <a:solidFill>
                  <a:srgbClr val="0070C0"/>
                </a:solidFill>
              </a:rPr>
              <a:t>Decide if this improves each of the results</a:t>
            </a:r>
            <a:endParaRPr lang="en-GB" dirty="0">
              <a:solidFill>
                <a:srgbClr val="0070C0"/>
              </a:solidFill>
            </a:endParaRPr>
          </a:p>
          <a:p>
            <a:pPr marL="514350" indent="-514350">
              <a:buFont typeface="+mj-lt"/>
              <a:buAutoNum type="romanUcPeriod"/>
              <a:defRPr/>
            </a:pPr>
            <a:endParaRPr lang="en-GB" dirty="0" smtClean="0">
              <a:solidFill>
                <a:srgbClr val="0070C0"/>
              </a:solidFill>
            </a:endParaRPr>
          </a:p>
          <a:p>
            <a:pPr marL="514350" indent="-514350">
              <a:buFont typeface="+mj-lt"/>
              <a:buAutoNum type="romanUcPeriod"/>
              <a:defRPr/>
            </a:pPr>
            <a:r>
              <a:rPr lang="en-GB" dirty="0" smtClean="0">
                <a:solidFill>
                  <a:srgbClr val="0070C0"/>
                </a:solidFill>
              </a:rPr>
              <a:t>Do this again, but with a full ‘JANIS ratio’ computation</a:t>
            </a:r>
          </a:p>
          <a:p>
            <a:pPr marL="514350" indent="-514350">
              <a:buFont typeface="+mj-lt"/>
              <a:buAutoNum type="romanUcPeriod"/>
              <a:defRPr/>
            </a:pPr>
            <a:r>
              <a:rPr lang="en-GB" dirty="0" smtClean="0">
                <a:solidFill>
                  <a:srgbClr val="0070C0"/>
                </a:solidFill>
              </a:rPr>
              <a:t>Analyse which energy region has the biggest impact</a:t>
            </a:r>
            <a:endParaRPr lang="en-GB" dirty="0">
              <a:solidFill>
                <a:srgbClr val="0070C0"/>
              </a:solidFill>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0" y="762000"/>
            <a:ext cx="9144000" cy="609600"/>
          </a:xfrm>
        </p:spPr>
        <p:txBody>
          <a:bodyPr/>
          <a:lstStyle/>
          <a:p>
            <a:r>
              <a:rPr lang="en-GB" altLang="en-US" smtClean="0">
                <a:latin typeface="Arial" charset="0"/>
                <a:cs typeface="Arial" charset="0"/>
              </a:rPr>
              <a:t>Exercise 1 – Example Perturbations</a:t>
            </a:r>
          </a:p>
        </p:txBody>
      </p:sp>
      <p:graphicFrame>
        <p:nvGraphicFramePr>
          <p:cNvPr id="2" name="Content Placeholder 1"/>
          <p:cNvGraphicFramePr>
            <a:graphicFrameLocks noGrp="1"/>
          </p:cNvGraphicFramePr>
          <p:nvPr>
            <p:ph idx="1"/>
          </p:nvPr>
        </p:nvGraphicFramePr>
        <p:xfrm>
          <a:off x="323850" y="4953000"/>
          <a:ext cx="8515350" cy="1584325"/>
        </p:xfrm>
        <a:graphic>
          <a:graphicData uri="http://schemas.openxmlformats.org/drawingml/2006/table">
            <a:tbl>
              <a:tblPr firstRow="1" bandRow="1">
                <a:tableStyleId>{5C22544A-7EE6-4342-B048-85BDC9FD1C3A}</a:tableStyleId>
              </a:tblPr>
              <a:tblGrid>
                <a:gridCol w="2171747"/>
                <a:gridCol w="2114534"/>
                <a:gridCol w="2114534"/>
                <a:gridCol w="2114534"/>
              </a:tblGrid>
              <a:tr h="396081">
                <a:tc>
                  <a:txBody>
                    <a:bodyPr/>
                    <a:lstStyle/>
                    <a:p>
                      <a:pPr algn="ctr"/>
                      <a:endParaRPr lang="en-GB" sz="2000" dirty="0"/>
                    </a:p>
                  </a:txBody>
                  <a:tcPr marL="91439" marR="91439" marT="45657" marB="45657"/>
                </a:tc>
                <a:tc>
                  <a:txBody>
                    <a:bodyPr/>
                    <a:lstStyle/>
                    <a:p>
                      <a:pPr algn="ctr"/>
                      <a:r>
                        <a:rPr lang="en-GB" sz="2000" dirty="0" smtClean="0"/>
                        <a:t>Pu239 elastic</a:t>
                      </a:r>
                      <a:endParaRPr lang="en-GB" sz="2000" dirty="0"/>
                    </a:p>
                  </a:txBody>
                  <a:tcPr marL="91439" marR="91439" marT="45657" marB="45657"/>
                </a:tc>
                <a:tc>
                  <a:txBody>
                    <a:bodyPr/>
                    <a:lstStyle/>
                    <a:p>
                      <a:pPr algn="ctr"/>
                      <a:r>
                        <a:rPr lang="en-GB" sz="2000" dirty="0" smtClean="0"/>
                        <a:t>Pu239 fission</a:t>
                      </a:r>
                      <a:endParaRPr lang="en-GB" sz="2000" dirty="0"/>
                    </a:p>
                  </a:txBody>
                  <a:tcPr marL="91439" marR="91439" marT="45657" marB="45657"/>
                </a:tc>
                <a:tc>
                  <a:txBody>
                    <a:bodyPr/>
                    <a:lstStyle/>
                    <a:p>
                      <a:pPr algn="ctr"/>
                      <a:r>
                        <a:rPr lang="en-GB" sz="2000" dirty="0" smtClean="0"/>
                        <a:t>Pu239 capture</a:t>
                      </a:r>
                      <a:endParaRPr lang="en-GB" sz="2000" dirty="0"/>
                    </a:p>
                  </a:txBody>
                  <a:tcPr marL="91439" marR="91439" marT="45657" marB="45657"/>
                </a:tc>
              </a:tr>
              <a:tr h="396081">
                <a:tc>
                  <a:txBody>
                    <a:bodyPr/>
                    <a:lstStyle/>
                    <a:p>
                      <a:pPr algn="ctr"/>
                      <a:r>
                        <a:rPr lang="en-GB" sz="2000" dirty="0" smtClean="0"/>
                        <a:t>1E-4  -  0.625 eV</a:t>
                      </a:r>
                      <a:endParaRPr lang="en-GB" sz="2000" dirty="0"/>
                    </a:p>
                  </a:txBody>
                  <a:tcPr marL="91439" marR="91439" marT="45657" marB="45657"/>
                </a:tc>
                <a:tc>
                  <a:txBody>
                    <a:bodyPr/>
                    <a:lstStyle/>
                    <a:p>
                      <a:pPr algn="ctr"/>
                      <a:r>
                        <a:rPr lang="en-GB" sz="2000" dirty="0" smtClean="0"/>
                        <a:t>1.070</a:t>
                      </a:r>
                      <a:endParaRPr lang="en-GB" sz="2000" dirty="0"/>
                    </a:p>
                  </a:txBody>
                  <a:tcPr marL="91439" marR="91439" marT="45657" marB="45657"/>
                </a:tc>
                <a:tc>
                  <a:txBody>
                    <a:bodyPr/>
                    <a:lstStyle/>
                    <a:p>
                      <a:pPr algn="ctr"/>
                      <a:r>
                        <a:rPr lang="en-GB" sz="2000" dirty="0" smtClean="0"/>
                        <a:t>1.000</a:t>
                      </a:r>
                      <a:endParaRPr lang="en-GB" sz="2000" dirty="0"/>
                    </a:p>
                  </a:txBody>
                  <a:tcPr marL="91439" marR="91439" marT="45657" marB="45657"/>
                </a:tc>
                <a:tc>
                  <a:txBody>
                    <a:bodyPr/>
                    <a:lstStyle/>
                    <a:p>
                      <a:pPr algn="ctr"/>
                      <a:r>
                        <a:rPr lang="en-GB" sz="2000" dirty="0" smtClean="0"/>
                        <a:t>0.998</a:t>
                      </a:r>
                      <a:endParaRPr lang="en-GB" sz="2000" dirty="0"/>
                    </a:p>
                  </a:txBody>
                  <a:tcPr marL="91439" marR="91439" marT="45657" marB="45657"/>
                </a:tc>
              </a:tr>
              <a:tr h="396081">
                <a:tc>
                  <a:txBody>
                    <a:bodyPr/>
                    <a:lstStyle/>
                    <a:p>
                      <a:pPr algn="ctr"/>
                      <a:r>
                        <a:rPr lang="en-GB" sz="2000" dirty="0" smtClean="0"/>
                        <a:t>0.625  -  100 </a:t>
                      </a:r>
                      <a:r>
                        <a:rPr lang="en-GB" sz="2000" dirty="0" err="1" smtClean="0"/>
                        <a:t>keV</a:t>
                      </a:r>
                      <a:endParaRPr lang="en-GB" sz="2000" dirty="0"/>
                    </a:p>
                  </a:txBody>
                  <a:tcPr marL="91439" marR="91439" marT="45657" marB="45657"/>
                </a:tc>
                <a:tc>
                  <a:txBody>
                    <a:bodyPr/>
                    <a:lstStyle/>
                    <a:p>
                      <a:pPr algn="ctr"/>
                      <a:r>
                        <a:rPr lang="en-GB" sz="2000" dirty="0" smtClean="0"/>
                        <a:t>1.000</a:t>
                      </a:r>
                      <a:endParaRPr lang="en-GB" sz="2000" dirty="0"/>
                    </a:p>
                  </a:txBody>
                  <a:tcPr marL="91439" marR="91439" marT="45657" marB="45657"/>
                </a:tc>
                <a:tc>
                  <a:txBody>
                    <a:bodyPr/>
                    <a:lstStyle/>
                    <a:p>
                      <a:pPr algn="ctr"/>
                      <a:r>
                        <a:rPr lang="en-GB" sz="2000" dirty="0" smtClean="0"/>
                        <a:t>1.006</a:t>
                      </a:r>
                      <a:endParaRPr lang="en-GB" sz="2000" dirty="0"/>
                    </a:p>
                  </a:txBody>
                  <a:tcPr marL="91439" marR="91439" marT="45657" marB="45657"/>
                </a:tc>
                <a:tc>
                  <a:txBody>
                    <a:bodyPr/>
                    <a:lstStyle/>
                    <a:p>
                      <a:pPr algn="ctr"/>
                      <a:r>
                        <a:rPr lang="en-GB" sz="2000" dirty="0" smtClean="0"/>
                        <a:t>1.004</a:t>
                      </a:r>
                      <a:endParaRPr lang="en-GB" sz="2000" dirty="0"/>
                    </a:p>
                  </a:txBody>
                  <a:tcPr marL="91439" marR="91439" marT="45657" marB="45657"/>
                </a:tc>
              </a:tr>
              <a:tr h="396081">
                <a:tc>
                  <a:txBody>
                    <a:bodyPr/>
                    <a:lstStyle/>
                    <a:p>
                      <a:pPr algn="ctr"/>
                      <a:r>
                        <a:rPr lang="en-GB" sz="2000" dirty="0" smtClean="0"/>
                        <a:t>100 </a:t>
                      </a:r>
                      <a:r>
                        <a:rPr lang="en-GB" sz="2000" dirty="0" err="1" smtClean="0"/>
                        <a:t>keV</a:t>
                      </a:r>
                      <a:r>
                        <a:rPr lang="en-GB" sz="2000" dirty="0" smtClean="0"/>
                        <a:t>  -  20 MeV</a:t>
                      </a:r>
                      <a:endParaRPr lang="en-GB" sz="2000" dirty="0"/>
                    </a:p>
                  </a:txBody>
                  <a:tcPr marL="91439" marR="91439" marT="45657" marB="45657"/>
                </a:tc>
                <a:tc>
                  <a:txBody>
                    <a:bodyPr/>
                    <a:lstStyle/>
                    <a:p>
                      <a:pPr algn="ctr"/>
                      <a:r>
                        <a:rPr lang="en-GB" sz="2000" dirty="0" smtClean="0"/>
                        <a:t>1.045</a:t>
                      </a:r>
                      <a:endParaRPr lang="en-GB" sz="2000" dirty="0"/>
                    </a:p>
                  </a:txBody>
                  <a:tcPr marL="91439" marR="91439" marT="45657" marB="45657"/>
                </a:tc>
                <a:tc>
                  <a:txBody>
                    <a:bodyPr/>
                    <a:lstStyle/>
                    <a:p>
                      <a:pPr algn="ctr"/>
                      <a:r>
                        <a:rPr lang="en-GB" sz="2000" dirty="0" smtClean="0"/>
                        <a:t>0.997</a:t>
                      </a:r>
                      <a:endParaRPr lang="en-GB" sz="2000" dirty="0"/>
                    </a:p>
                  </a:txBody>
                  <a:tcPr marL="91439" marR="91439" marT="45657" marB="45657"/>
                </a:tc>
                <a:tc>
                  <a:txBody>
                    <a:bodyPr/>
                    <a:lstStyle/>
                    <a:p>
                      <a:pPr algn="ctr"/>
                      <a:r>
                        <a:rPr lang="en-GB" sz="2000" dirty="0" smtClean="0"/>
                        <a:t>1.232</a:t>
                      </a:r>
                      <a:endParaRPr lang="en-GB" sz="2000" dirty="0"/>
                    </a:p>
                  </a:txBody>
                  <a:tcPr marL="91439" marR="91439" marT="45657" marB="45657"/>
                </a:tc>
              </a:tr>
            </a:tbl>
          </a:graphicData>
        </a:graphic>
      </p:graphicFrame>
      <p:graphicFrame>
        <p:nvGraphicFramePr>
          <p:cNvPr id="4" name="Table 3"/>
          <p:cNvGraphicFramePr>
            <a:graphicFrameLocks noGrp="1"/>
          </p:cNvGraphicFramePr>
          <p:nvPr/>
        </p:nvGraphicFramePr>
        <p:xfrm>
          <a:off x="5289550" y="1371600"/>
          <a:ext cx="3549650" cy="3475038"/>
        </p:xfrm>
        <a:graphic>
          <a:graphicData uri="http://schemas.openxmlformats.org/drawingml/2006/table">
            <a:tbl>
              <a:tblPr firstRow="1" bandRow="1">
                <a:tableStyleId>{5C22544A-7EE6-4342-B048-85BDC9FD1C3A}</a:tableStyleId>
              </a:tblPr>
              <a:tblGrid>
                <a:gridCol w="1655784"/>
                <a:gridCol w="1893866"/>
              </a:tblGrid>
              <a:tr h="701104">
                <a:tc>
                  <a:txBody>
                    <a:bodyPr/>
                    <a:lstStyle/>
                    <a:p>
                      <a:pPr algn="ctr"/>
                      <a:r>
                        <a:rPr lang="en-GB" sz="2000" dirty="0" smtClean="0"/>
                        <a:t>Benchmark</a:t>
                      </a:r>
                      <a:endParaRPr lang="en-GB" sz="2000" dirty="0"/>
                    </a:p>
                  </a:txBody>
                  <a:tcPr marL="91424" marR="91424" marT="45724" marB="45724"/>
                </a:tc>
                <a:tc>
                  <a:txBody>
                    <a:bodyPr/>
                    <a:lstStyle/>
                    <a:p>
                      <a:pPr algn="ctr"/>
                      <a:r>
                        <a:rPr lang="en-GB" sz="2000" dirty="0" smtClean="0"/>
                        <a:t>ENDF/B-VII.1</a:t>
                      </a:r>
                      <a:r>
                        <a:rPr lang="en-GB" sz="2000" baseline="0" dirty="0" smtClean="0"/>
                        <a:t> </a:t>
                      </a:r>
                    </a:p>
                    <a:p>
                      <a:pPr algn="ctr"/>
                      <a:r>
                        <a:rPr lang="en-GB" sz="2000" baseline="0" dirty="0" smtClean="0"/>
                        <a:t>Calculation</a:t>
                      </a:r>
                      <a:endParaRPr lang="en-GB" sz="2000" dirty="0"/>
                    </a:p>
                  </a:txBody>
                  <a:tcPr marL="91424" marR="91424" marT="45724" marB="45724"/>
                </a:tc>
              </a:tr>
              <a:tr h="396276">
                <a:tc>
                  <a:txBody>
                    <a:bodyPr/>
                    <a:lstStyle/>
                    <a:p>
                      <a:pPr algn="ctr"/>
                      <a:r>
                        <a:rPr lang="en-GB" sz="2000" dirty="0" smtClean="0"/>
                        <a:t>PCI001-001</a:t>
                      </a:r>
                      <a:endParaRPr lang="en-GB" sz="2000" dirty="0"/>
                    </a:p>
                  </a:txBody>
                  <a:tcPr marL="91424" marR="91424" marT="45724" marB="45724"/>
                </a:tc>
                <a:tc>
                  <a:txBody>
                    <a:bodyPr/>
                    <a:lstStyle/>
                    <a:p>
                      <a:pPr algn="ctr"/>
                      <a:r>
                        <a:rPr lang="en-GB" sz="2000" dirty="0" smtClean="0"/>
                        <a:t>1.0095 ± 0.0002</a:t>
                      </a:r>
                      <a:endParaRPr lang="en-GB" sz="2000" dirty="0"/>
                    </a:p>
                  </a:txBody>
                  <a:tcPr marL="91424" marR="91424" marT="45724" marB="45724"/>
                </a:tc>
              </a:tr>
              <a:tr h="396276">
                <a:tc>
                  <a:txBody>
                    <a:bodyPr/>
                    <a:lstStyle/>
                    <a:p>
                      <a:pPr algn="ctr"/>
                      <a:r>
                        <a:rPr lang="en-GB" sz="2000" dirty="0" smtClean="0"/>
                        <a:t>PCM002-006</a:t>
                      </a:r>
                      <a:endParaRPr lang="en-GB" sz="2000" dirty="0"/>
                    </a:p>
                  </a:txBody>
                  <a:tcPr marL="91424" marR="91424" marT="45724" marB="45724"/>
                </a:tc>
                <a:tc>
                  <a:txBody>
                    <a:bodyPr/>
                    <a:lstStyle/>
                    <a:p>
                      <a:pPr algn="ctr"/>
                      <a:r>
                        <a:rPr lang="en-GB" sz="2000" dirty="0" smtClean="0"/>
                        <a:t>1.0150 ± 0.0002</a:t>
                      </a:r>
                      <a:endParaRPr lang="en-GB" sz="2000" dirty="0"/>
                    </a:p>
                  </a:txBody>
                  <a:tcPr marL="91424" marR="91424" marT="45724" marB="45724"/>
                </a:tc>
              </a:tr>
              <a:tr h="396276">
                <a:tc>
                  <a:txBody>
                    <a:bodyPr/>
                    <a:lstStyle/>
                    <a:p>
                      <a:pPr algn="ctr"/>
                      <a:r>
                        <a:rPr lang="en-GB" sz="2000" dirty="0" smtClean="0"/>
                        <a:t>PCM002-008</a:t>
                      </a:r>
                      <a:endParaRPr lang="en-GB" sz="2000" dirty="0"/>
                    </a:p>
                  </a:txBody>
                  <a:tcPr marL="91424" marR="91424" marT="45724" marB="45724"/>
                </a:tc>
                <a:tc>
                  <a:txBody>
                    <a:bodyPr/>
                    <a:lstStyle/>
                    <a:p>
                      <a:pPr algn="ctr"/>
                      <a:r>
                        <a:rPr lang="en-GB" sz="2000" dirty="0" smtClean="0"/>
                        <a:t>1.0180 ± 0.0002</a:t>
                      </a:r>
                      <a:endParaRPr lang="en-GB" sz="2000" dirty="0"/>
                    </a:p>
                  </a:txBody>
                  <a:tcPr marL="91424" marR="91424" marT="45724" marB="45724"/>
                </a:tc>
              </a:tr>
              <a:tr h="396276">
                <a:tc>
                  <a:txBody>
                    <a:bodyPr/>
                    <a:lstStyle/>
                    <a:p>
                      <a:pPr algn="ctr"/>
                      <a:r>
                        <a:rPr lang="en-GB" sz="2000" dirty="0" smtClean="0"/>
                        <a:t>PMI001-001</a:t>
                      </a:r>
                      <a:endParaRPr lang="en-GB" sz="2000" dirty="0"/>
                    </a:p>
                  </a:txBody>
                  <a:tcPr marL="91424" marR="91424" marT="45724" marB="45724"/>
                </a:tc>
                <a:tc>
                  <a:txBody>
                    <a:bodyPr/>
                    <a:lstStyle/>
                    <a:p>
                      <a:pPr algn="ctr"/>
                      <a:r>
                        <a:rPr lang="en-GB" sz="2000" dirty="0" smtClean="0"/>
                        <a:t>0.9970 ± 0.0002</a:t>
                      </a:r>
                      <a:endParaRPr lang="en-GB" sz="2000" dirty="0"/>
                    </a:p>
                  </a:txBody>
                  <a:tcPr marL="91424" marR="91424" marT="45724" marB="45724"/>
                </a:tc>
              </a:tr>
              <a:tr h="396276">
                <a:tc>
                  <a:txBody>
                    <a:bodyPr/>
                    <a:lstStyle/>
                    <a:p>
                      <a:pPr algn="ctr"/>
                      <a:r>
                        <a:rPr lang="en-GB" sz="2000" dirty="0" smtClean="0"/>
                        <a:t>PMI001-002</a:t>
                      </a:r>
                      <a:endParaRPr lang="en-GB" sz="2000" dirty="0"/>
                    </a:p>
                  </a:txBody>
                  <a:tcPr marL="91424" marR="91424" marT="45724" marB="45724"/>
                </a:tc>
                <a:tc>
                  <a:txBody>
                    <a:bodyPr/>
                    <a:lstStyle/>
                    <a:p>
                      <a:pPr algn="ctr"/>
                      <a:r>
                        <a:rPr lang="en-GB" sz="2000" dirty="0" smtClean="0"/>
                        <a:t>0.9980 ± 0.0002</a:t>
                      </a:r>
                      <a:endParaRPr lang="en-GB" sz="2000" dirty="0"/>
                    </a:p>
                  </a:txBody>
                  <a:tcPr marL="91424" marR="91424" marT="45724" marB="45724"/>
                </a:tc>
              </a:tr>
              <a:tr h="396276">
                <a:tc>
                  <a:txBody>
                    <a:bodyPr/>
                    <a:lstStyle/>
                    <a:p>
                      <a:pPr algn="ctr"/>
                      <a:r>
                        <a:rPr lang="en-GB" sz="2000" dirty="0" smtClean="0"/>
                        <a:t>PMI002-001</a:t>
                      </a:r>
                      <a:endParaRPr lang="en-GB" sz="2000" dirty="0"/>
                    </a:p>
                  </a:txBody>
                  <a:tcPr marL="91424" marR="91424" marT="45724" marB="45724"/>
                </a:tc>
                <a:tc>
                  <a:txBody>
                    <a:bodyPr/>
                    <a:lstStyle/>
                    <a:p>
                      <a:pPr algn="ctr"/>
                      <a:r>
                        <a:rPr lang="en-GB" sz="2000" dirty="0" smtClean="0"/>
                        <a:t>1.0050 ± 0.0002</a:t>
                      </a:r>
                      <a:endParaRPr lang="en-GB" sz="2000" dirty="0"/>
                    </a:p>
                  </a:txBody>
                  <a:tcPr marL="91424" marR="91424" marT="45724" marB="45724"/>
                </a:tc>
              </a:tr>
              <a:tr h="396276">
                <a:tc>
                  <a:txBody>
                    <a:bodyPr/>
                    <a:lstStyle/>
                    <a:p>
                      <a:pPr algn="ctr"/>
                      <a:r>
                        <a:rPr lang="en-GB" sz="2000" dirty="0" smtClean="0"/>
                        <a:t>PMM001-004</a:t>
                      </a:r>
                      <a:endParaRPr lang="en-GB" sz="2000" dirty="0"/>
                    </a:p>
                  </a:txBody>
                  <a:tcPr marL="91424" marR="91424" marT="45724" marB="45724"/>
                </a:tc>
                <a:tc>
                  <a:txBody>
                    <a:bodyPr/>
                    <a:lstStyle/>
                    <a:p>
                      <a:pPr algn="ctr"/>
                      <a:r>
                        <a:rPr lang="en-GB" sz="2000" dirty="0" smtClean="0"/>
                        <a:t>1.0120 ± 0.0002</a:t>
                      </a:r>
                      <a:endParaRPr lang="en-GB" sz="2000" dirty="0"/>
                    </a:p>
                  </a:txBody>
                  <a:tcPr marL="91424" marR="91424" marT="45724" marB="45724"/>
                </a:tc>
              </a:tr>
            </a:tbl>
          </a:graphicData>
        </a:graphic>
      </p:graphicFrame>
      <p:sp>
        <p:nvSpPr>
          <p:cNvPr id="5" name="TextBox 4"/>
          <p:cNvSpPr txBox="1"/>
          <p:nvPr/>
        </p:nvSpPr>
        <p:spPr>
          <a:xfrm>
            <a:off x="304800" y="1539875"/>
            <a:ext cx="4953000" cy="3416300"/>
          </a:xfrm>
          <a:prstGeom prst="rect">
            <a:avLst/>
          </a:prstGeom>
          <a:noFill/>
        </p:spPr>
        <p:txBody>
          <a:bodyPr>
            <a:spAutoFit/>
          </a:bodyPr>
          <a:lstStyle/>
          <a:p>
            <a:pPr>
              <a:defRPr/>
            </a:pPr>
            <a:r>
              <a:rPr lang="en-GB" dirty="0">
                <a:solidFill>
                  <a:srgbClr val="0070C0"/>
                </a:solidFill>
                <a:latin typeface="Arial" pitchFamily="34" charset="0"/>
                <a:cs typeface="Arial" pitchFamily="34" charset="0"/>
              </a:rPr>
              <a:t>Search DICE for</a:t>
            </a:r>
          </a:p>
          <a:p>
            <a:pPr marL="457200" indent="-457200">
              <a:buFont typeface="Arial" panose="020B0604020202020204" pitchFamily="34" charset="0"/>
              <a:buChar char="•"/>
              <a:defRPr/>
            </a:pPr>
            <a:r>
              <a:rPr lang="en-GB" dirty="0">
                <a:solidFill>
                  <a:srgbClr val="0070C0"/>
                </a:solidFill>
                <a:latin typeface="Arial" pitchFamily="34" charset="0"/>
                <a:cs typeface="Arial" pitchFamily="34" charset="0"/>
              </a:rPr>
              <a:t>Pu fuel cases </a:t>
            </a:r>
          </a:p>
          <a:p>
            <a:pPr>
              <a:defRPr/>
            </a:pPr>
            <a:r>
              <a:rPr lang="en-GB" dirty="0">
                <a:solidFill>
                  <a:srgbClr val="0070C0"/>
                </a:solidFill>
                <a:latin typeface="Arial" pitchFamily="34" charset="0"/>
                <a:cs typeface="Arial" pitchFamily="34" charset="0"/>
              </a:rPr>
              <a:t>sensitive to intermediate fission </a:t>
            </a:r>
          </a:p>
          <a:p>
            <a:pPr marL="457200" indent="-457200">
              <a:buFont typeface="Arial" panose="020B0604020202020204" pitchFamily="34" charset="0"/>
              <a:buChar char="•"/>
              <a:defRPr/>
            </a:pPr>
            <a:r>
              <a:rPr lang="en-GB" dirty="0">
                <a:solidFill>
                  <a:srgbClr val="0070C0"/>
                </a:solidFill>
                <a:latin typeface="Arial" pitchFamily="34" charset="0"/>
                <a:cs typeface="Arial" pitchFamily="34" charset="0"/>
              </a:rPr>
              <a:t>&gt;= 0.2 %</a:t>
            </a:r>
            <a:r>
              <a:rPr lang="en-GB" dirty="0" err="1">
                <a:solidFill>
                  <a:srgbClr val="0070C0"/>
                </a:solidFill>
                <a:latin typeface="Arial" pitchFamily="34" charset="0"/>
                <a:cs typeface="Arial" pitchFamily="34" charset="0"/>
              </a:rPr>
              <a:t>dk</a:t>
            </a:r>
            <a:r>
              <a:rPr lang="en-GB" dirty="0">
                <a:solidFill>
                  <a:srgbClr val="0070C0"/>
                </a:solidFill>
                <a:latin typeface="Arial" pitchFamily="34" charset="0"/>
                <a:cs typeface="Arial" pitchFamily="34" charset="0"/>
              </a:rPr>
              <a:t>/%d</a:t>
            </a:r>
            <a:r>
              <a:rPr lang="el-GR" dirty="0">
                <a:solidFill>
                  <a:srgbClr val="0070C0"/>
                </a:solidFill>
                <a:latin typeface="Arial" pitchFamily="34" charset="0"/>
                <a:cs typeface="Arial" pitchFamily="34" charset="0"/>
              </a:rPr>
              <a:t>Σ</a:t>
            </a:r>
            <a:endParaRPr lang="en-GB" dirty="0">
              <a:solidFill>
                <a:srgbClr val="0070C0"/>
              </a:solidFill>
              <a:latin typeface="Arial" pitchFamily="34" charset="0"/>
              <a:cs typeface="Arial" pitchFamily="34" charset="0"/>
            </a:endParaRPr>
          </a:p>
          <a:p>
            <a:pPr marL="457200" indent="-457200">
              <a:buFont typeface="Arial" panose="020B0604020202020204" pitchFamily="34" charset="0"/>
              <a:buChar char="•"/>
              <a:defRPr/>
            </a:pPr>
            <a:endParaRPr lang="en-GB" dirty="0">
              <a:solidFill>
                <a:srgbClr val="0070C0"/>
              </a:solidFill>
              <a:latin typeface="Arial" pitchFamily="34" charset="0"/>
              <a:cs typeface="Arial" pitchFamily="34" charset="0"/>
            </a:endParaRPr>
          </a:p>
          <a:p>
            <a:pPr marL="457200" indent="-457200">
              <a:buFont typeface="Arial" panose="020B0604020202020204" pitchFamily="34" charset="0"/>
              <a:buChar char="•"/>
              <a:defRPr/>
            </a:pPr>
            <a:r>
              <a:rPr lang="en-GB" dirty="0">
                <a:solidFill>
                  <a:srgbClr val="0070C0"/>
                </a:solidFill>
                <a:latin typeface="Arial" pitchFamily="34" charset="0"/>
                <a:cs typeface="Arial" pitchFamily="34" charset="0"/>
              </a:rPr>
              <a:t>Add data from these tables</a:t>
            </a:r>
          </a:p>
          <a:p>
            <a:pPr>
              <a:defRPr/>
            </a:pPr>
            <a:endParaRPr lang="en-GB" dirty="0">
              <a:solidFill>
                <a:srgbClr val="0070C0"/>
              </a:solidFill>
              <a:latin typeface="Arial" pitchFamily="34" charset="0"/>
              <a:cs typeface="Arial" pitchFamily="34" charset="0"/>
            </a:endParaRPr>
          </a:p>
          <a:p>
            <a:pPr>
              <a:defRPr/>
            </a:pPr>
            <a:r>
              <a:rPr lang="en-GB" dirty="0">
                <a:solidFill>
                  <a:srgbClr val="0070C0"/>
                </a:solidFill>
                <a:latin typeface="Arial" pitchFamily="34" charset="0"/>
                <a:cs typeface="Arial" pitchFamily="34" charset="0"/>
              </a:rPr>
              <a:t>Predict effect of replacing</a:t>
            </a:r>
          </a:p>
          <a:p>
            <a:pPr>
              <a:defRPr/>
            </a:pPr>
            <a:r>
              <a:rPr lang="en-GB" dirty="0">
                <a:solidFill>
                  <a:srgbClr val="0070C0"/>
                </a:solidFill>
                <a:latin typeface="Arial" pitchFamily="34" charset="0"/>
                <a:cs typeface="Arial" pitchFamily="34" charset="0"/>
              </a:rPr>
              <a:t>JENDL-4.0 / ENDF/B-VII.1</a:t>
            </a:r>
          </a:p>
        </p:txBody>
      </p:sp>
      <p:sp>
        <p:nvSpPr>
          <p:cNvPr id="6" name="Right Arrow 5"/>
          <p:cNvSpPr/>
          <p:nvPr/>
        </p:nvSpPr>
        <p:spPr>
          <a:xfrm>
            <a:off x="4572000" y="3505200"/>
            <a:ext cx="685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Right Arrow 7"/>
          <p:cNvSpPr/>
          <p:nvPr/>
        </p:nvSpPr>
        <p:spPr>
          <a:xfrm rot="5400000">
            <a:off x="3810000" y="4305300"/>
            <a:ext cx="1143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228600" y="1295400"/>
            <a:ext cx="8763000" cy="4953000"/>
          </a:xfrm>
        </p:spPr>
        <p:txBody>
          <a:bodyPr/>
          <a:lstStyle/>
          <a:p>
            <a:pPr marL="0" indent="0">
              <a:buFont typeface="Arial" charset="0"/>
              <a:buNone/>
              <a:defRPr/>
            </a:pPr>
            <a:r>
              <a:rPr lang="en-GB" altLang="en-US" sz="1800" dirty="0" smtClean="0">
                <a:solidFill>
                  <a:srgbClr val="3366CC"/>
                </a:solidFill>
                <a:latin typeface="Arial" charset="0"/>
                <a:cs typeface="Arial" charset="0"/>
              </a:rPr>
              <a:t>Covariance data selected from JANIS for uncertainty propagation calculation</a:t>
            </a:r>
          </a:p>
          <a:p>
            <a:pPr>
              <a:buFont typeface="Wingdings" panose="05000000000000000000" pitchFamily="2" charset="2"/>
              <a:buChar char="Ø"/>
              <a:defRPr/>
            </a:pPr>
            <a:r>
              <a:rPr lang="en-GB" altLang="en-US" sz="1800" dirty="0" smtClean="0">
                <a:solidFill>
                  <a:srgbClr val="3366CC"/>
                </a:solidFill>
                <a:latin typeface="Arial" charset="0"/>
                <a:cs typeface="Arial" charset="0"/>
              </a:rPr>
              <a:t>Many different sources of covariance in NEA base</a:t>
            </a:r>
          </a:p>
          <a:p>
            <a:pPr>
              <a:buFont typeface="Wingdings" panose="05000000000000000000" pitchFamily="2" charset="2"/>
              <a:buChar char="Ø"/>
              <a:defRPr/>
            </a:pPr>
            <a:r>
              <a:rPr lang="en-GB" altLang="en-US" sz="1800" dirty="0" smtClean="0">
                <a:solidFill>
                  <a:srgbClr val="3366CC"/>
                </a:solidFill>
                <a:latin typeface="Arial" charset="0"/>
                <a:cs typeface="Arial" charset="0"/>
              </a:rPr>
              <a:t>You can also add your own to JANIS and use within </a:t>
            </a:r>
            <a:r>
              <a:rPr lang="en-GB" altLang="en-US" sz="1800" dirty="0" err="1" smtClean="0">
                <a:solidFill>
                  <a:srgbClr val="3366CC"/>
                </a:solidFill>
                <a:latin typeface="Arial" charset="0"/>
                <a:cs typeface="Arial" charset="0"/>
              </a:rPr>
              <a:t>NDaST</a:t>
            </a:r>
            <a:r>
              <a:rPr lang="en-GB" altLang="en-US" sz="1800" dirty="0" smtClean="0">
                <a:solidFill>
                  <a:srgbClr val="3366CC"/>
                </a:solidFill>
                <a:latin typeface="Arial" charset="0"/>
                <a:cs typeface="Arial" charset="0"/>
              </a:rPr>
              <a:t> (slightly advanced)</a:t>
            </a:r>
          </a:p>
          <a:p>
            <a:pPr>
              <a:buFont typeface="Wingdings" panose="05000000000000000000" pitchFamily="2" charset="2"/>
              <a:buChar char="Ø"/>
              <a:defRPr/>
            </a:pPr>
            <a:r>
              <a:rPr lang="en-GB" altLang="en-US" sz="1800" dirty="0" smtClean="0">
                <a:solidFill>
                  <a:srgbClr val="3366CC"/>
                </a:solidFill>
                <a:latin typeface="Arial" charset="0"/>
                <a:cs typeface="Arial" charset="0"/>
              </a:rPr>
              <a:t>Correlation and standard deviation plots from JANIS are shown</a:t>
            </a:r>
          </a:p>
          <a:p>
            <a:pPr>
              <a:buFont typeface="Wingdings" panose="05000000000000000000" pitchFamily="2" charset="2"/>
              <a:buChar char="Ø"/>
              <a:defRPr/>
            </a:pPr>
            <a:r>
              <a:rPr lang="en-GB" altLang="en-US" sz="1800" dirty="0" smtClean="0">
                <a:solidFill>
                  <a:srgbClr val="3366CC"/>
                </a:solidFill>
                <a:latin typeface="Arial" charset="0"/>
                <a:cs typeface="Arial" charset="0"/>
              </a:rPr>
              <a:t>Relative standard deviations plotted against perturbations if they exist</a:t>
            </a:r>
          </a:p>
          <a:p>
            <a:pPr>
              <a:defRPr/>
            </a:pPr>
            <a:endParaRPr lang="en-GB" altLang="en-US" dirty="0" smtClean="0">
              <a:latin typeface="Arial" charset="0"/>
              <a:cs typeface="Arial" charset="0"/>
            </a:endParaRPr>
          </a:p>
        </p:txBody>
      </p:sp>
      <p:sp>
        <p:nvSpPr>
          <p:cNvPr id="46083" name="Title 1"/>
          <p:cNvSpPr>
            <a:spLocks noGrp="1"/>
          </p:cNvSpPr>
          <p:nvPr>
            <p:ph type="title"/>
          </p:nvPr>
        </p:nvSpPr>
        <p:spPr>
          <a:xfrm>
            <a:off x="4763" y="762000"/>
            <a:ext cx="9144000" cy="381000"/>
          </a:xfrm>
        </p:spPr>
        <p:txBody>
          <a:bodyPr/>
          <a:lstStyle/>
          <a:p>
            <a:r>
              <a:rPr lang="en-GB" altLang="en-US" smtClean="0">
                <a:latin typeface="Arial" charset="0"/>
                <a:cs typeface="Arial" charset="0"/>
              </a:rPr>
              <a:t>Panel 3: Select XS Covariance Data</a:t>
            </a:r>
          </a:p>
        </p:txBody>
      </p:sp>
      <p:pic>
        <p:nvPicPr>
          <p:cNvPr id="46084" name="Picture 10" descr="L:\GENTLE screenshots\p3 search.PNG"/>
          <p:cNvPicPr>
            <a:picLocks noChangeAspect="1" noChangeArrowheads="1"/>
          </p:cNvPicPr>
          <p:nvPr/>
        </p:nvPicPr>
        <p:blipFill>
          <a:blip r:embed="rId2">
            <a:extLst>
              <a:ext uri="{28A0092B-C50C-407E-A947-70E740481C1C}">
                <a14:useLocalDpi xmlns:a14="http://schemas.microsoft.com/office/drawing/2010/main" val="0"/>
              </a:ext>
            </a:extLst>
          </a:blip>
          <a:srcRect l="6754" b="62827"/>
          <a:stretch>
            <a:fillRect/>
          </a:stretch>
        </p:blipFill>
        <p:spPr bwMode="auto">
          <a:xfrm>
            <a:off x="415925" y="3105150"/>
            <a:ext cx="7888288"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9" descr="L:\GENTLE screenshots\p3 view.PNG"/>
          <p:cNvPicPr>
            <a:picLocks noChangeAspect="1" noChangeArrowheads="1"/>
          </p:cNvPicPr>
          <p:nvPr/>
        </p:nvPicPr>
        <p:blipFill>
          <a:blip r:embed="rId3">
            <a:extLst>
              <a:ext uri="{28A0092B-C50C-407E-A947-70E740481C1C}">
                <a14:useLocalDpi xmlns:a14="http://schemas.microsoft.com/office/drawing/2010/main" val="0"/>
              </a:ext>
            </a:extLst>
          </a:blip>
          <a:srcRect b="1538"/>
          <a:stretch>
            <a:fillRect/>
          </a:stretch>
        </p:blipFill>
        <p:spPr bwMode="auto">
          <a:xfrm>
            <a:off x="4038600" y="4038600"/>
            <a:ext cx="4741863"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ent-Up Arrow 1"/>
          <p:cNvSpPr/>
          <p:nvPr/>
        </p:nvSpPr>
        <p:spPr>
          <a:xfrm rot="5400000">
            <a:off x="2400300" y="4305300"/>
            <a:ext cx="1219200" cy="2057400"/>
          </a:xfrm>
          <a:prstGeom prst="bentUpArrow">
            <a:avLst>
              <a:gd name="adj1" fmla="val 25000"/>
              <a:gd name="adj2" fmla="val 25433"/>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5" descr="L:\GENTLE screenshots\p3 search.PNG"/>
          <p:cNvPicPr>
            <a:picLocks noChangeAspect="1" noChangeArrowheads="1"/>
          </p:cNvPicPr>
          <p:nvPr/>
        </p:nvPicPr>
        <p:blipFill>
          <a:blip r:embed="rId2">
            <a:extLst>
              <a:ext uri="{28A0092B-C50C-407E-A947-70E740481C1C}">
                <a14:useLocalDpi xmlns:a14="http://schemas.microsoft.com/office/drawing/2010/main" val="0"/>
              </a:ext>
            </a:extLst>
          </a:blip>
          <a:srcRect b="1392"/>
          <a:stretch>
            <a:fillRect/>
          </a:stretch>
        </p:blipFill>
        <p:spPr bwMode="auto">
          <a:xfrm>
            <a:off x="152400" y="1524000"/>
            <a:ext cx="8839200"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itle 1"/>
          <p:cNvSpPr>
            <a:spLocks noGrp="1"/>
          </p:cNvSpPr>
          <p:nvPr>
            <p:ph type="title"/>
          </p:nvPr>
        </p:nvSpPr>
        <p:spPr/>
        <p:txBody>
          <a:bodyPr/>
          <a:lstStyle/>
          <a:p>
            <a:r>
              <a:rPr lang="en-GB" altLang="en-US" smtClean="0">
                <a:latin typeface="Arial" charset="0"/>
                <a:cs typeface="Arial" charset="0"/>
              </a:rPr>
              <a:t>JANIS Covariance Search</a:t>
            </a:r>
          </a:p>
        </p:txBody>
      </p:sp>
      <p:sp>
        <p:nvSpPr>
          <p:cNvPr id="9" name="Rectangle 8"/>
          <p:cNvSpPr/>
          <p:nvPr/>
        </p:nvSpPr>
        <p:spPr>
          <a:xfrm>
            <a:off x="685800" y="3124200"/>
            <a:ext cx="4038600" cy="18288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7" name="Rectangle 6"/>
          <p:cNvSpPr/>
          <p:nvPr/>
        </p:nvSpPr>
        <p:spPr>
          <a:xfrm>
            <a:off x="4419600" y="5867400"/>
            <a:ext cx="838200" cy="3048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8" name="Rectangle 7"/>
          <p:cNvSpPr/>
          <p:nvPr/>
        </p:nvSpPr>
        <p:spPr>
          <a:xfrm>
            <a:off x="8305800" y="1905000"/>
            <a:ext cx="685800" cy="3048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7111" name="TextBox 1"/>
          <p:cNvSpPr txBox="1">
            <a:spLocks noChangeArrowheads="1"/>
          </p:cNvSpPr>
          <p:nvPr/>
        </p:nvSpPr>
        <p:spPr bwMode="auto">
          <a:xfrm>
            <a:off x="4800600" y="3463925"/>
            <a:ext cx="4114800" cy="1784350"/>
          </a:xfrm>
          <a:prstGeom prst="rect">
            <a:avLst/>
          </a:prstGeom>
          <a:solidFill>
            <a:schemeClr val="accent1">
              <a:alpha val="29019"/>
            </a:schemeClr>
          </a:solidFill>
          <a:ln w="9525">
            <a:solidFill>
              <a:srgbClr val="000000"/>
            </a:solidFill>
            <a:miter lim="800000"/>
            <a:headEnd/>
            <a:tailEnd/>
          </a:ln>
        </p:spPr>
        <p:txBody>
          <a:bodyPr>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4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r>
              <a:rPr lang="en-GB" altLang="en-US" sz="2200">
                <a:solidFill>
                  <a:srgbClr val="3366CC"/>
                </a:solidFill>
              </a:rPr>
              <a:t>Note use of commas in search</a:t>
            </a:r>
          </a:p>
          <a:p>
            <a:pPr eaLnBrk="1" hangingPunct="1">
              <a:spcBef>
                <a:spcPct val="0"/>
              </a:spcBef>
              <a:buFontTx/>
              <a:buNone/>
            </a:pPr>
            <a:endParaRPr lang="en-GB" altLang="en-US" sz="2200">
              <a:solidFill>
                <a:srgbClr val="3366CC"/>
              </a:solidFill>
            </a:endParaRPr>
          </a:p>
          <a:p>
            <a:pPr eaLnBrk="1" hangingPunct="1">
              <a:spcBef>
                <a:spcPct val="0"/>
              </a:spcBef>
              <a:buFontTx/>
              <a:buNone/>
            </a:pPr>
            <a:r>
              <a:rPr lang="en-GB" altLang="en-US" sz="2200">
                <a:solidFill>
                  <a:srgbClr val="3366CC"/>
                </a:solidFill>
              </a:rPr>
              <a:t>Only add BOXER format data</a:t>
            </a:r>
          </a:p>
          <a:p>
            <a:pPr eaLnBrk="1" hangingPunct="1">
              <a:spcBef>
                <a:spcPct val="0"/>
              </a:spcBef>
              <a:buFontTx/>
              <a:buNone/>
            </a:pPr>
            <a:endParaRPr lang="en-GB" altLang="en-US" sz="2200">
              <a:solidFill>
                <a:srgbClr val="3366CC"/>
              </a:solidFill>
            </a:endParaRPr>
          </a:p>
          <a:p>
            <a:pPr eaLnBrk="1" hangingPunct="1">
              <a:spcBef>
                <a:spcPct val="0"/>
              </a:spcBef>
              <a:buFontTx/>
              <a:buNone/>
            </a:pPr>
            <a:r>
              <a:rPr lang="en-GB" altLang="en-US" sz="2200">
                <a:solidFill>
                  <a:srgbClr val="3366CC"/>
                </a:solidFill>
              </a:rPr>
              <a:t>Use the ctrl+click row function</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GB" altLang="en-US" smtClean="0">
                <a:latin typeface="Arial" charset="0"/>
                <a:cs typeface="Arial" charset="0"/>
              </a:rPr>
              <a:t>View Selected Covariance Files</a:t>
            </a:r>
          </a:p>
        </p:txBody>
      </p:sp>
      <p:sp>
        <p:nvSpPr>
          <p:cNvPr id="5" name="Rectangle 4"/>
          <p:cNvSpPr/>
          <p:nvPr/>
        </p:nvSpPr>
        <p:spPr>
          <a:xfrm>
            <a:off x="4572000" y="4648200"/>
            <a:ext cx="1219200" cy="4572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8132" name="Content Placeholder 1"/>
          <p:cNvSpPr>
            <a:spLocks noGrp="1"/>
          </p:cNvSpPr>
          <p:nvPr>
            <p:ph idx="1"/>
          </p:nvPr>
        </p:nvSpPr>
        <p:spPr/>
        <p:txBody>
          <a:bodyPr/>
          <a:lstStyle/>
          <a:p>
            <a:endParaRPr lang="en-GB" altLang="en-US" smtClean="0">
              <a:latin typeface="Arial" charset="0"/>
              <a:cs typeface="Arial" charset="0"/>
            </a:endParaRPr>
          </a:p>
        </p:txBody>
      </p:sp>
      <p:pic>
        <p:nvPicPr>
          <p:cNvPr id="48133" name="Picture 5" descr="L:\GENTLE screenshots\p3 view.PNG"/>
          <p:cNvPicPr>
            <a:picLocks noChangeAspect="1" noChangeArrowheads="1"/>
          </p:cNvPicPr>
          <p:nvPr/>
        </p:nvPicPr>
        <p:blipFill>
          <a:blip r:embed="rId2">
            <a:extLst>
              <a:ext uri="{28A0092B-C50C-407E-A947-70E740481C1C}">
                <a14:useLocalDpi xmlns:a14="http://schemas.microsoft.com/office/drawing/2010/main" val="0"/>
              </a:ext>
            </a:extLst>
          </a:blip>
          <a:srcRect b="1624"/>
          <a:stretch>
            <a:fillRect/>
          </a:stretch>
        </p:blipFill>
        <p:spPr bwMode="auto">
          <a:xfrm>
            <a:off x="304800" y="1554163"/>
            <a:ext cx="8564563" cy="454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52400" y="5872163"/>
            <a:ext cx="1295400" cy="3048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8135" name="TextBox 1"/>
          <p:cNvSpPr txBox="1">
            <a:spLocks noChangeArrowheads="1"/>
          </p:cNvSpPr>
          <p:nvPr/>
        </p:nvSpPr>
        <p:spPr bwMode="auto">
          <a:xfrm>
            <a:off x="990600" y="2909888"/>
            <a:ext cx="4597400" cy="769937"/>
          </a:xfrm>
          <a:prstGeom prst="rect">
            <a:avLst/>
          </a:prstGeom>
          <a:solidFill>
            <a:schemeClr val="accent1">
              <a:alpha val="29019"/>
            </a:schemeClr>
          </a:solidFill>
          <a:ln w="9525">
            <a:solidFill>
              <a:srgbClr val="000000"/>
            </a:solidFill>
            <a:miter lim="800000"/>
            <a:headEnd/>
            <a:tailEnd/>
          </a:ln>
        </p:spPr>
        <p:txBody>
          <a:bodyPr>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4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r>
              <a:rPr lang="en-GB" altLang="en-US" sz="2200">
                <a:solidFill>
                  <a:srgbClr val="3366CC"/>
                </a:solidFill>
              </a:rPr>
              <a:t>Use only the ‘Search covariances’ button (for now!)</a:t>
            </a:r>
          </a:p>
        </p:txBody>
      </p:sp>
      <p:sp>
        <p:nvSpPr>
          <p:cNvPr id="9" name="Rectangle 8"/>
          <p:cNvSpPr/>
          <p:nvPr/>
        </p:nvSpPr>
        <p:spPr>
          <a:xfrm>
            <a:off x="809625" y="1905000"/>
            <a:ext cx="1400175" cy="3048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GB" altLang="en-US" smtClean="0">
                <a:latin typeface="Arial" charset="0"/>
                <a:cs typeface="Arial" charset="0"/>
              </a:rPr>
              <a:t>Launch Uncertainty Calculation </a:t>
            </a:r>
          </a:p>
        </p:txBody>
      </p:sp>
      <p:sp>
        <p:nvSpPr>
          <p:cNvPr id="5" name="Rectangle 4"/>
          <p:cNvSpPr/>
          <p:nvPr/>
        </p:nvSpPr>
        <p:spPr>
          <a:xfrm>
            <a:off x="4572000" y="4648200"/>
            <a:ext cx="1219200" cy="4572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9156" name="Content Placeholder 1"/>
          <p:cNvSpPr>
            <a:spLocks noGrp="1"/>
          </p:cNvSpPr>
          <p:nvPr>
            <p:ph idx="1"/>
          </p:nvPr>
        </p:nvSpPr>
        <p:spPr/>
        <p:txBody>
          <a:bodyPr/>
          <a:lstStyle/>
          <a:p>
            <a:endParaRPr lang="en-GB" altLang="en-US" smtClean="0">
              <a:latin typeface="Arial" charset="0"/>
              <a:cs typeface="Arial" charset="0"/>
            </a:endParaRPr>
          </a:p>
        </p:txBody>
      </p:sp>
      <p:pic>
        <p:nvPicPr>
          <p:cNvPr id="49157" name="Picture 5" descr="L:\GENTLE screenshots\p3 view.PNG"/>
          <p:cNvPicPr>
            <a:picLocks noChangeAspect="1" noChangeArrowheads="1"/>
          </p:cNvPicPr>
          <p:nvPr/>
        </p:nvPicPr>
        <p:blipFill>
          <a:blip r:embed="rId2">
            <a:extLst>
              <a:ext uri="{28A0092B-C50C-407E-A947-70E740481C1C}">
                <a14:useLocalDpi xmlns:a14="http://schemas.microsoft.com/office/drawing/2010/main" val="0"/>
              </a:ext>
            </a:extLst>
          </a:blip>
          <a:srcRect b="1624"/>
          <a:stretch>
            <a:fillRect/>
          </a:stretch>
        </p:blipFill>
        <p:spPr bwMode="auto">
          <a:xfrm>
            <a:off x="304800" y="1554163"/>
            <a:ext cx="8564563" cy="454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04800" y="4876800"/>
            <a:ext cx="609600" cy="10668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49159" name="Picture 2" descr="L:\GENTLE screenshots\GO pert &amp; cov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838" y="3124200"/>
            <a:ext cx="344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0" name="Picture 6" descr="L:\GENTLE screenshots\GO processing.PNG"/>
          <p:cNvPicPr>
            <a:picLocks noChangeAspect="1" noChangeArrowheads="1"/>
          </p:cNvPicPr>
          <p:nvPr/>
        </p:nvPicPr>
        <p:blipFill>
          <a:blip r:embed="rId4">
            <a:extLst>
              <a:ext uri="{28A0092B-C50C-407E-A947-70E740481C1C}">
                <a14:useLocalDpi xmlns:a14="http://schemas.microsoft.com/office/drawing/2010/main" val="0"/>
              </a:ext>
            </a:extLst>
          </a:blip>
          <a:srcRect r="50000" b="1974"/>
          <a:stretch>
            <a:fillRect/>
          </a:stretch>
        </p:blipFill>
        <p:spPr bwMode="auto">
          <a:xfrm>
            <a:off x="4503738" y="1524000"/>
            <a:ext cx="4365625" cy="46132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
          <p:cNvSpPr txBox="1">
            <a:spLocks/>
          </p:cNvSpPr>
          <p:nvPr/>
        </p:nvSpPr>
        <p:spPr bwMode="auto">
          <a:xfrm>
            <a:off x="123825" y="1219200"/>
            <a:ext cx="894397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Arial"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defRPr/>
            </a:pPr>
            <a:r>
              <a:rPr lang="en-GB" sz="2000" dirty="0" smtClean="0">
                <a:solidFill>
                  <a:srgbClr val="3366CC"/>
                </a:solidFill>
              </a:rPr>
              <a:t>Results table of </a:t>
            </a:r>
            <a:r>
              <a:rPr lang="el-GR" sz="2000" dirty="0">
                <a:solidFill>
                  <a:srgbClr val="3366CC"/>
                </a:solidFill>
              </a:rPr>
              <a:t>Δ</a:t>
            </a:r>
            <a:r>
              <a:rPr lang="en-GB" sz="2000" dirty="0" err="1">
                <a:solidFill>
                  <a:srgbClr val="3366CC"/>
                </a:solidFill>
              </a:rPr>
              <a:t>k</a:t>
            </a:r>
            <a:r>
              <a:rPr lang="en-GB" sz="2000" baseline="-25000" dirty="0" err="1">
                <a:solidFill>
                  <a:srgbClr val="3366CC"/>
                </a:solidFill>
              </a:rPr>
              <a:t>eff</a:t>
            </a:r>
            <a:r>
              <a:rPr lang="en-GB" sz="2000" dirty="0">
                <a:solidFill>
                  <a:srgbClr val="3366CC"/>
                </a:solidFill>
              </a:rPr>
              <a:t>/</a:t>
            </a:r>
            <a:r>
              <a:rPr lang="en-GB" sz="2000" dirty="0" err="1">
                <a:solidFill>
                  <a:srgbClr val="3366CC"/>
                </a:solidFill>
              </a:rPr>
              <a:t>k</a:t>
            </a:r>
            <a:r>
              <a:rPr lang="en-GB" sz="2000" baseline="-25000" dirty="0" err="1">
                <a:solidFill>
                  <a:srgbClr val="3366CC"/>
                </a:solidFill>
              </a:rPr>
              <a:t>eff</a:t>
            </a:r>
            <a:r>
              <a:rPr lang="en-GB" sz="2000" baseline="-25000" dirty="0">
                <a:solidFill>
                  <a:srgbClr val="3366CC"/>
                </a:solidFill>
              </a:rPr>
              <a:t> </a:t>
            </a:r>
            <a:r>
              <a:rPr lang="en-GB" sz="2000" baseline="-25000" dirty="0" smtClean="0">
                <a:solidFill>
                  <a:srgbClr val="3366CC"/>
                </a:solidFill>
              </a:rPr>
              <a:t>,</a:t>
            </a:r>
            <a:r>
              <a:rPr lang="en-GB" sz="2000" dirty="0" smtClean="0">
                <a:solidFill>
                  <a:srgbClr val="3366CC"/>
                </a:solidFill>
              </a:rPr>
              <a:t> original &amp; perturbed C/E </a:t>
            </a:r>
            <a:r>
              <a:rPr lang="en-GB" sz="2000" b="1" dirty="0" smtClean="0">
                <a:solidFill>
                  <a:srgbClr val="3366CC"/>
                </a:solidFill>
              </a:rPr>
              <a:t>+ XS uncertainty</a:t>
            </a:r>
          </a:p>
          <a:p>
            <a:pPr>
              <a:buFont typeface="Wingdings" panose="05000000000000000000" pitchFamily="2" charset="2"/>
              <a:buChar char="Ø"/>
              <a:defRPr/>
            </a:pPr>
            <a:r>
              <a:rPr lang="en-GB" sz="2000" dirty="0" smtClean="0">
                <a:solidFill>
                  <a:srgbClr val="3366CC"/>
                </a:solidFill>
              </a:rPr>
              <a:t>Grouped plot below – toggle either </a:t>
            </a:r>
            <a:r>
              <a:rPr lang="el-GR" sz="2000" dirty="0" smtClean="0">
                <a:solidFill>
                  <a:srgbClr val="3366CC"/>
                </a:solidFill>
              </a:rPr>
              <a:t>Δ</a:t>
            </a:r>
            <a:r>
              <a:rPr lang="en-GB" sz="2000" dirty="0" err="1" smtClean="0">
                <a:solidFill>
                  <a:srgbClr val="3366CC"/>
                </a:solidFill>
              </a:rPr>
              <a:t>k</a:t>
            </a:r>
            <a:r>
              <a:rPr lang="en-GB" sz="2000" baseline="-25000" dirty="0" err="1" smtClean="0">
                <a:solidFill>
                  <a:srgbClr val="3366CC"/>
                </a:solidFill>
              </a:rPr>
              <a:t>eff</a:t>
            </a:r>
            <a:r>
              <a:rPr lang="en-GB" sz="2000" baseline="-25000" dirty="0" smtClean="0">
                <a:solidFill>
                  <a:srgbClr val="3366CC"/>
                </a:solidFill>
              </a:rPr>
              <a:t> </a:t>
            </a:r>
            <a:r>
              <a:rPr lang="en-GB" sz="2000" dirty="0" smtClean="0">
                <a:solidFill>
                  <a:srgbClr val="3366CC"/>
                </a:solidFill>
              </a:rPr>
              <a:t>or C/E </a:t>
            </a:r>
            <a:r>
              <a:rPr lang="en-GB" sz="2000" b="1" dirty="0">
                <a:solidFill>
                  <a:srgbClr val="92D050"/>
                </a:solidFill>
              </a:rPr>
              <a:t>+ XS </a:t>
            </a:r>
            <a:r>
              <a:rPr lang="en-GB" sz="2000" b="1" dirty="0" smtClean="0">
                <a:solidFill>
                  <a:srgbClr val="92D050"/>
                </a:solidFill>
              </a:rPr>
              <a:t>uncertainty bar</a:t>
            </a:r>
            <a:endParaRPr lang="en-GB" sz="2000" dirty="0" smtClean="0">
              <a:solidFill>
                <a:srgbClr val="92D050"/>
              </a:solidFill>
            </a:endParaRPr>
          </a:p>
          <a:p>
            <a:pPr>
              <a:buFont typeface="Wingdings" panose="05000000000000000000" pitchFamily="2" charset="2"/>
              <a:buChar char="Ø"/>
              <a:defRPr/>
            </a:pPr>
            <a:r>
              <a:rPr lang="en-GB" sz="2000" dirty="0" smtClean="0">
                <a:solidFill>
                  <a:srgbClr val="3366CC"/>
                </a:solidFill>
              </a:rPr>
              <a:t>Detail pop-up to see complete data behind each benchmark in the table</a:t>
            </a:r>
          </a:p>
          <a:p>
            <a:pPr lvl="1">
              <a:buFont typeface="Wingdings" panose="05000000000000000000" pitchFamily="2" charset="2"/>
              <a:buChar char="Ø"/>
              <a:defRPr/>
            </a:pPr>
            <a:r>
              <a:rPr lang="en-GB" sz="2000" dirty="0" smtClean="0">
                <a:solidFill>
                  <a:srgbClr val="3366CC"/>
                </a:solidFill>
              </a:rPr>
              <a:t>Nuclide-reaction breakdown of total </a:t>
            </a:r>
            <a:r>
              <a:rPr lang="el-GR" sz="2000" dirty="0">
                <a:solidFill>
                  <a:srgbClr val="3366CC"/>
                </a:solidFill>
              </a:rPr>
              <a:t>Δ</a:t>
            </a:r>
            <a:r>
              <a:rPr lang="en-GB" sz="2000" dirty="0" err="1" smtClean="0">
                <a:solidFill>
                  <a:srgbClr val="3366CC"/>
                </a:solidFill>
              </a:rPr>
              <a:t>k</a:t>
            </a:r>
            <a:r>
              <a:rPr lang="en-GB" sz="2000" baseline="-25000" dirty="0" err="1" smtClean="0">
                <a:solidFill>
                  <a:srgbClr val="3366CC"/>
                </a:solidFill>
              </a:rPr>
              <a:t>eff</a:t>
            </a:r>
            <a:r>
              <a:rPr lang="en-GB" sz="2000" baseline="-25000" dirty="0" smtClean="0">
                <a:solidFill>
                  <a:srgbClr val="3366CC"/>
                </a:solidFill>
              </a:rPr>
              <a:t> </a:t>
            </a:r>
            <a:r>
              <a:rPr lang="en-GB" sz="2000" b="1" dirty="0" smtClean="0">
                <a:solidFill>
                  <a:srgbClr val="3366CC"/>
                </a:solidFill>
              </a:rPr>
              <a:t>+ </a:t>
            </a:r>
            <a:r>
              <a:rPr lang="en-GB" sz="2000" b="1" dirty="0">
                <a:solidFill>
                  <a:srgbClr val="3366CC"/>
                </a:solidFill>
              </a:rPr>
              <a:t>XS </a:t>
            </a:r>
            <a:r>
              <a:rPr lang="en-GB" sz="2000" b="1" dirty="0" smtClean="0">
                <a:solidFill>
                  <a:srgbClr val="3366CC"/>
                </a:solidFill>
              </a:rPr>
              <a:t>uncertainty (new tab)</a:t>
            </a:r>
            <a:endParaRPr lang="en-GB" sz="2000" dirty="0" smtClean="0">
              <a:solidFill>
                <a:srgbClr val="3366CC"/>
              </a:solidFill>
            </a:endParaRPr>
          </a:p>
          <a:p>
            <a:pPr lvl="1">
              <a:buFont typeface="Wingdings" panose="05000000000000000000" pitchFamily="2" charset="2"/>
              <a:buChar char="Ø"/>
              <a:defRPr/>
            </a:pPr>
            <a:r>
              <a:rPr lang="en-GB" sz="2000" dirty="0" smtClean="0">
                <a:solidFill>
                  <a:srgbClr val="3366CC"/>
                </a:solidFill>
              </a:rPr>
              <a:t>Energy breakdown of </a:t>
            </a:r>
            <a:r>
              <a:rPr lang="en-GB" sz="2000" b="1" dirty="0">
                <a:solidFill>
                  <a:srgbClr val="3366CC"/>
                </a:solidFill>
              </a:rPr>
              <a:t>XS </a:t>
            </a:r>
            <a:r>
              <a:rPr lang="en-GB" sz="2000" b="1" dirty="0" smtClean="0">
                <a:solidFill>
                  <a:srgbClr val="3366CC"/>
                </a:solidFill>
              </a:rPr>
              <a:t>uncertainty as colour / heat map</a:t>
            </a:r>
          </a:p>
          <a:p>
            <a:pPr lvl="1">
              <a:buFont typeface="Wingdings" panose="05000000000000000000" pitchFamily="2" charset="2"/>
              <a:buChar char="Ø"/>
              <a:defRPr/>
            </a:pPr>
            <a:r>
              <a:rPr lang="en-GB" sz="2000" dirty="0" smtClean="0">
                <a:solidFill>
                  <a:srgbClr val="3366CC"/>
                </a:solidFill>
              </a:rPr>
              <a:t>Range selection of heat map to quantify contributions + </a:t>
            </a:r>
            <a:r>
              <a:rPr lang="en-GB" sz="2000" dirty="0" err="1" smtClean="0">
                <a:solidFill>
                  <a:srgbClr val="3366CC"/>
                </a:solidFill>
              </a:rPr>
              <a:t>clipboarding</a:t>
            </a:r>
            <a:endParaRPr lang="en-GB" sz="2000" dirty="0" smtClean="0">
              <a:solidFill>
                <a:srgbClr val="3366CC"/>
              </a:solidFill>
            </a:endParaRPr>
          </a:p>
          <a:p>
            <a:pPr marL="0" indent="0">
              <a:buFont typeface="Arial" charset="0"/>
              <a:buNone/>
              <a:defRPr/>
            </a:pPr>
            <a:endParaRPr lang="en-GB" dirty="0"/>
          </a:p>
        </p:txBody>
      </p:sp>
      <p:sp>
        <p:nvSpPr>
          <p:cNvPr id="50179" name="Title 1"/>
          <p:cNvSpPr>
            <a:spLocks noGrp="1"/>
          </p:cNvSpPr>
          <p:nvPr>
            <p:ph type="title"/>
          </p:nvPr>
        </p:nvSpPr>
        <p:spPr>
          <a:xfrm>
            <a:off x="0" y="762000"/>
            <a:ext cx="9144000" cy="381000"/>
          </a:xfrm>
        </p:spPr>
        <p:txBody>
          <a:bodyPr/>
          <a:lstStyle/>
          <a:p>
            <a:r>
              <a:rPr lang="en-GB" altLang="en-US" smtClean="0">
                <a:latin typeface="Arial" charset="0"/>
                <a:cs typeface="Arial" charset="0"/>
              </a:rPr>
              <a:t>Output Window and Plots (2)</a:t>
            </a:r>
          </a:p>
        </p:txBody>
      </p:sp>
      <p:pic>
        <p:nvPicPr>
          <p:cNvPr id="50180" name="Picture 10" descr="L:\GENTLE screenshots\o2 dpop uncert.PNG"/>
          <p:cNvPicPr>
            <a:picLocks noChangeAspect="1" noChangeArrowheads="1"/>
          </p:cNvPicPr>
          <p:nvPr/>
        </p:nvPicPr>
        <p:blipFill>
          <a:blip r:embed="rId3">
            <a:extLst>
              <a:ext uri="{28A0092B-C50C-407E-A947-70E740481C1C}">
                <a14:useLocalDpi xmlns:a14="http://schemas.microsoft.com/office/drawing/2010/main" val="0"/>
              </a:ext>
            </a:extLst>
          </a:blip>
          <a:srcRect b="3798"/>
          <a:stretch>
            <a:fillRect/>
          </a:stretch>
        </p:blipFill>
        <p:spPr bwMode="auto">
          <a:xfrm>
            <a:off x="3352800" y="3581400"/>
            <a:ext cx="558482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9" descr="L:\GENTLE screenshots\o2 deltak.PNG"/>
          <p:cNvPicPr>
            <a:picLocks noChangeAspect="1" noChangeArrowheads="1"/>
          </p:cNvPicPr>
          <p:nvPr/>
        </p:nvPicPr>
        <p:blipFill>
          <a:blip r:embed="rId4">
            <a:extLst>
              <a:ext uri="{28A0092B-C50C-407E-A947-70E740481C1C}">
                <a14:useLocalDpi xmlns:a14="http://schemas.microsoft.com/office/drawing/2010/main" val="0"/>
              </a:ext>
            </a:extLst>
          </a:blip>
          <a:srcRect b="1411"/>
          <a:stretch>
            <a:fillRect/>
          </a:stretch>
        </p:blipFill>
        <p:spPr bwMode="auto">
          <a:xfrm>
            <a:off x="161925" y="3697288"/>
            <a:ext cx="4943475"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GB" altLang="en-US" smtClean="0">
                <a:latin typeface="Arial" charset="0"/>
                <a:cs typeface="Arial" charset="0"/>
              </a:rPr>
              <a:t>Delta k</a:t>
            </a:r>
            <a:r>
              <a:rPr lang="en-GB" altLang="en-US" baseline="-25000" smtClean="0">
                <a:latin typeface="Arial" charset="0"/>
                <a:cs typeface="Arial" charset="0"/>
              </a:rPr>
              <a:t>eff </a:t>
            </a:r>
            <a:r>
              <a:rPr lang="en-GB" altLang="en-US" smtClean="0">
                <a:latin typeface="Arial" charset="0"/>
                <a:cs typeface="Arial" charset="0"/>
              </a:rPr>
              <a:t>Output and Plot</a:t>
            </a:r>
          </a:p>
        </p:txBody>
      </p:sp>
      <p:sp>
        <p:nvSpPr>
          <p:cNvPr id="51203" name="Content Placeholder 2"/>
          <p:cNvSpPr>
            <a:spLocks noGrp="1"/>
          </p:cNvSpPr>
          <p:nvPr>
            <p:ph idx="1"/>
          </p:nvPr>
        </p:nvSpPr>
        <p:spPr/>
        <p:txBody>
          <a:bodyPr/>
          <a:lstStyle/>
          <a:p>
            <a:endParaRPr lang="en-GB" altLang="en-US" smtClean="0">
              <a:latin typeface="Arial" charset="0"/>
              <a:cs typeface="Arial" charset="0"/>
            </a:endParaRPr>
          </a:p>
        </p:txBody>
      </p:sp>
      <p:pic>
        <p:nvPicPr>
          <p:cNvPr id="51204" name="Picture 2" descr="L:\GENTLE screenshots\o2 deltak.PNG"/>
          <p:cNvPicPr>
            <a:picLocks noChangeAspect="1" noChangeArrowheads="1"/>
          </p:cNvPicPr>
          <p:nvPr/>
        </p:nvPicPr>
        <p:blipFill>
          <a:blip r:embed="rId2">
            <a:extLst>
              <a:ext uri="{28A0092B-C50C-407E-A947-70E740481C1C}">
                <a14:useLocalDpi xmlns:a14="http://schemas.microsoft.com/office/drawing/2010/main" val="0"/>
              </a:ext>
            </a:extLst>
          </a:blip>
          <a:srcRect b="1723"/>
          <a:stretch>
            <a:fillRect/>
          </a:stretch>
        </p:blipFill>
        <p:spPr bwMode="auto">
          <a:xfrm>
            <a:off x="228600" y="1493838"/>
            <a:ext cx="8686800" cy="460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7620000" y="1752600"/>
            <a:ext cx="1371600" cy="7620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6" name="Rectangle 5"/>
          <p:cNvSpPr/>
          <p:nvPr/>
        </p:nvSpPr>
        <p:spPr>
          <a:xfrm>
            <a:off x="2895600" y="4368800"/>
            <a:ext cx="5638800" cy="10414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1207" name="TextBox 1"/>
          <p:cNvSpPr txBox="1">
            <a:spLocks noChangeArrowheads="1"/>
          </p:cNvSpPr>
          <p:nvPr/>
        </p:nvSpPr>
        <p:spPr bwMode="auto">
          <a:xfrm>
            <a:off x="3314700" y="2967038"/>
            <a:ext cx="5143500" cy="768350"/>
          </a:xfrm>
          <a:prstGeom prst="rect">
            <a:avLst/>
          </a:prstGeom>
          <a:solidFill>
            <a:schemeClr val="accent1">
              <a:alpha val="29019"/>
            </a:schemeClr>
          </a:solidFill>
          <a:ln w="9525">
            <a:solidFill>
              <a:srgbClr val="000000"/>
            </a:solidFill>
            <a:miter lim="800000"/>
            <a:headEnd/>
            <a:tailEnd/>
          </a:ln>
        </p:spPr>
        <p:txBody>
          <a:bodyPr>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4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r>
              <a:rPr lang="en-GB" altLang="en-US" sz="2200">
                <a:solidFill>
                  <a:srgbClr val="3366CC"/>
                </a:solidFill>
              </a:rPr>
              <a:t>The added green bars show the grouped nuclear data uncertainty (1</a:t>
            </a:r>
            <a:r>
              <a:rPr lang="el-GR" altLang="en-US" sz="2200">
                <a:solidFill>
                  <a:srgbClr val="3366CC"/>
                </a:solidFill>
              </a:rPr>
              <a:t>σ</a:t>
            </a:r>
            <a:r>
              <a:rPr lang="en-GB" altLang="en-US" sz="2200">
                <a:solidFill>
                  <a:srgbClr val="3366CC"/>
                </a:solidFill>
              </a:rPr>
              <a:t>) </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GB" altLang="en-US" smtClean="0">
                <a:latin typeface="Arial" charset="0"/>
                <a:cs typeface="Arial" charset="0"/>
              </a:rPr>
              <a:t>Delta k</a:t>
            </a:r>
            <a:r>
              <a:rPr lang="en-GB" altLang="en-US" baseline="-25000" smtClean="0">
                <a:latin typeface="Arial" charset="0"/>
                <a:cs typeface="Arial" charset="0"/>
              </a:rPr>
              <a:t>eff </a:t>
            </a:r>
            <a:r>
              <a:rPr lang="en-GB" altLang="en-US" smtClean="0">
                <a:latin typeface="Arial" charset="0"/>
                <a:cs typeface="Arial" charset="0"/>
              </a:rPr>
              <a:t>Output: Tooltips</a:t>
            </a:r>
          </a:p>
        </p:txBody>
      </p:sp>
      <p:sp>
        <p:nvSpPr>
          <p:cNvPr id="52227" name="Content Placeholder 2"/>
          <p:cNvSpPr>
            <a:spLocks noGrp="1"/>
          </p:cNvSpPr>
          <p:nvPr>
            <p:ph idx="1"/>
          </p:nvPr>
        </p:nvSpPr>
        <p:spPr/>
        <p:txBody>
          <a:bodyPr/>
          <a:lstStyle/>
          <a:p>
            <a:endParaRPr lang="en-GB" altLang="en-US" smtClean="0">
              <a:latin typeface="Arial" charset="0"/>
              <a:cs typeface="Arial" charset="0"/>
            </a:endParaRPr>
          </a:p>
        </p:txBody>
      </p:sp>
      <p:pic>
        <p:nvPicPr>
          <p:cNvPr id="52228" name="Picture 2" descr="L:\GENTLE screenshots\o2 tooltips.PNG"/>
          <p:cNvPicPr>
            <a:picLocks noChangeAspect="1" noChangeArrowheads="1"/>
          </p:cNvPicPr>
          <p:nvPr/>
        </p:nvPicPr>
        <p:blipFill>
          <a:blip r:embed="rId2">
            <a:extLst>
              <a:ext uri="{28A0092B-C50C-407E-A947-70E740481C1C}">
                <a14:useLocalDpi xmlns:a14="http://schemas.microsoft.com/office/drawing/2010/main" val="0"/>
              </a:ext>
            </a:extLst>
          </a:blip>
          <a:srcRect b="1653"/>
          <a:stretch>
            <a:fillRect/>
          </a:stretch>
        </p:blipFill>
        <p:spPr bwMode="auto">
          <a:xfrm>
            <a:off x="79375" y="1524000"/>
            <a:ext cx="8988425"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895600" y="5943600"/>
            <a:ext cx="1677988" cy="42545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2230" name="TextBox 1"/>
          <p:cNvSpPr txBox="1">
            <a:spLocks noChangeArrowheads="1"/>
          </p:cNvSpPr>
          <p:nvPr/>
        </p:nvSpPr>
        <p:spPr bwMode="auto">
          <a:xfrm>
            <a:off x="4098925" y="2751138"/>
            <a:ext cx="4800600" cy="769937"/>
          </a:xfrm>
          <a:prstGeom prst="rect">
            <a:avLst/>
          </a:prstGeom>
          <a:solidFill>
            <a:schemeClr val="accent1">
              <a:alpha val="29019"/>
            </a:schemeClr>
          </a:solidFill>
          <a:ln w="9525">
            <a:solidFill>
              <a:srgbClr val="000000"/>
            </a:solidFill>
            <a:miter lim="800000"/>
            <a:headEnd/>
            <a:tailEnd/>
          </a:ln>
        </p:spPr>
        <p:txBody>
          <a:bodyPr>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4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r>
              <a:rPr lang="en-GB" altLang="en-US" sz="2200">
                <a:solidFill>
                  <a:srgbClr val="3366CC"/>
                </a:solidFill>
              </a:rPr>
              <a:t>Again, tool-tips can give access to the values stored behind</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p:txBody>
          <a:bodyPr/>
          <a:lstStyle/>
          <a:p>
            <a:endParaRPr lang="en-US" altLang="en-US" smtClean="0">
              <a:latin typeface="Arial" charset="0"/>
              <a:cs typeface="Arial" charset="0"/>
            </a:endParaRPr>
          </a:p>
        </p:txBody>
      </p:sp>
      <p:sp>
        <p:nvSpPr>
          <p:cNvPr id="3" name="Subtitle 2"/>
          <p:cNvSpPr>
            <a:spLocks noGrp="1"/>
          </p:cNvSpPr>
          <p:nvPr>
            <p:ph type="subTitle" idx="1"/>
          </p:nvPr>
        </p:nvSpPr>
        <p:spPr/>
        <p:txBody>
          <a:bodyPr/>
          <a:lstStyle/>
          <a:p>
            <a:pPr>
              <a:defRPr/>
            </a:pPr>
            <a:endParaRPr lang="en-US" dirty="0"/>
          </a:p>
        </p:txBody>
      </p:sp>
      <p:pic>
        <p:nvPicPr>
          <p:cNvPr id="717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3" y="1909763"/>
            <a:ext cx="8991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itle 1"/>
          <p:cNvSpPr txBox="1">
            <a:spLocks/>
          </p:cNvSpPr>
          <p:nvPr/>
        </p:nvSpPr>
        <p:spPr bwMode="auto">
          <a:xfrm>
            <a:off x="457200" y="609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4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lgn="ctr">
              <a:spcBef>
                <a:spcPct val="0"/>
              </a:spcBef>
              <a:buFont typeface="Arial" charset="0"/>
              <a:buNone/>
            </a:pPr>
            <a:r>
              <a:rPr lang="en-GB" altLang="en-US" sz="3000" b="1">
                <a:solidFill>
                  <a:schemeClr val="accent1"/>
                </a:solidFill>
              </a:rPr>
              <a:t>DICE</a:t>
            </a:r>
            <a:r>
              <a:rPr lang="en-US" altLang="en-US" sz="3000" b="1">
                <a:solidFill>
                  <a:schemeClr val="accent1"/>
                </a:solidFill>
              </a:rPr>
              <a:t> k</a:t>
            </a:r>
            <a:r>
              <a:rPr lang="en-US" altLang="en-US" sz="3000" b="1" baseline="-25000">
                <a:solidFill>
                  <a:schemeClr val="accent1"/>
                </a:solidFill>
              </a:rPr>
              <a:t>eff</a:t>
            </a:r>
            <a:r>
              <a:rPr lang="en-US" altLang="en-US" sz="3000" b="1">
                <a:solidFill>
                  <a:schemeClr val="accent1"/>
                </a:solidFill>
              </a:rPr>
              <a:t> </a:t>
            </a:r>
            <a:r>
              <a:rPr lang="en-GB" altLang="en-US" sz="3000" b="1">
                <a:solidFill>
                  <a:schemeClr val="accent1"/>
                </a:solidFill>
              </a:rPr>
              <a:t>Sensitivities Search</a:t>
            </a:r>
            <a:endParaRPr lang="en-US" altLang="en-US" sz="3000" b="1">
              <a:solidFill>
                <a:schemeClr val="accent1"/>
              </a:solidFill>
            </a:endParaRPr>
          </a:p>
        </p:txBody>
      </p:sp>
      <p:sp>
        <p:nvSpPr>
          <p:cNvPr id="7174" name="TextBox 4"/>
          <p:cNvSpPr txBox="1">
            <a:spLocks noChangeArrowheads="1"/>
          </p:cNvSpPr>
          <p:nvPr/>
        </p:nvSpPr>
        <p:spPr bwMode="auto">
          <a:xfrm>
            <a:off x="76200" y="1295400"/>
            <a:ext cx="90916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4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defRPr/>
            </a:pPr>
            <a:r>
              <a:rPr lang="en-GB" altLang="en-US" sz="1800" dirty="0" smtClean="0">
                <a:solidFill>
                  <a:srgbClr val="0070C0"/>
                </a:solidFill>
                <a:latin typeface="+mn-lt"/>
                <a:cs typeface="Rod" pitchFamily="49" charset="-79"/>
              </a:rPr>
              <a:t>3 Group search, full 238 Group SDF’s are stored and freely accessible. NB. Access to evaluations and input decks </a:t>
            </a:r>
            <a:r>
              <a:rPr lang="en-GB" altLang="en-US" sz="1800" b="1" dirty="0" smtClean="0">
                <a:solidFill>
                  <a:srgbClr val="0070C0"/>
                </a:solidFill>
                <a:latin typeface="+mn-lt"/>
                <a:cs typeface="Rod" pitchFamily="49" charset="-79"/>
              </a:rPr>
              <a:t>are restricted to NEA member countries and participating organisations</a:t>
            </a:r>
            <a:r>
              <a:rPr lang="en-GB" altLang="en-US" sz="1800" dirty="0" smtClean="0">
                <a:solidFill>
                  <a:srgbClr val="0070C0"/>
                </a:solidFill>
                <a:latin typeface="+mn-lt"/>
                <a:cs typeface="Rod" pitchFamily="49" charset="-79"/>
              </a:rPr>
              <a:t>. </a:t>
            </a:r>
            <a:endParaRPr lang="en-US" altLang="en-US" sz="1800" dirty="0" smtClean="0">
              <a:solidFill>
                <a:srgbClr val="0070C0"/>
              </a:solidFill>
              <a:latin typeface="+mn-lt"/>
              <a:cs typeface="Rod" pitchFamily="49" charset="-79"/>
            </a:endParaRPr>
          </a:p>
        </p:txBody>
      </p:sp>
      <p:sp>
        <p:nvSpPr>
          <p:cNvPr id="6" name="Rectangle 5"/>
          <p:cNvSpPr/>
          <p:nvPr/>
        </p:nvSpPr>
        <p:spPr>
          <a:xfrm>
            <a:off x="100013" y="5334000"/>
            <a:ext cx="2719387" cy="914400"/>
          </a:xfrm>
          <a:prstGeom prst="rect">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176" name="TextBox 6"/>
          <p:cNvSpPr txBox="1">
            <a:spLocks noChangeArrowheads="1"/>
          </p:cNvSpPr>
          <p:nvPr/>
        </p:nvSpPr>
        <p:spPr bwMode="auto">
          <a:xfrm>
            <a:off x="1458913" y="5638800"/>
            <a:ext cx="1436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4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r>
              <a:rPr lang="en-GB" altLang="en-US" sz="2000">
                <a:latin typeface="Times New Roman" pitchFamily="18" charset="0"/>
              </a:rPr>
              <a:t>Also useful!</a:t>
            </a:r>
            <a:endParaRPr lang="en-US" altLang="en-US" sz="2000">
              <a:latin typeface="Times New Roman" pitchFamily="18" charset="0"/>
            </a:endParaRPr>
          </a:p>
        </p:txBody>
      </p:sp>
      <p:sp>
        <p:nvSpPr>
          <p:cNvPr id="7177" name="TextBox 7"/>
          <p:cNvSpPr txBox="1">
            <a:spLocks noChangeArrowheads="1"/>
          </p:cNvSpPr>
          <p:nvPr/>
        </p:nvSpPr>
        <p:spPr bwMode="auto">
          <a:xfrm>
            <a:off x="3048000" y="48006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4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r>
              <a:rPr lang="en-GB" altLang="en-US" b="1">
                <a:solidFill>
                  <a:srgbClr val="00B050"/>
                </a:solidFill>
                <a:latin typeface="Times New Roman" pitchFamily="18" charset="0"/>
              </a:rPr>
              <a:t>Set Threshold</a:t>
            </a:r>
            <a:endParaRPr lang="en-US" altLang="en-US" b="1">
              <a:solidFill>
                <a:srgbClr val="00B050"/>
              </a:solidFill>
              <a:latin typeface="Times New Roman" pitchFamily="18" charset="0"/>
            </a:endParaRPr>
          </a:p>
        </p:txBody>
      </p:sp>
      <p:sp>
        <p:nvSpPr>
          <p:cNvPr id="10" name="Right Arrow 9"/>
          <p:cNvSpPr/>
          <p:nvPr/>
        </p:nvSpPr>
        <p:spPr>
          <a:xfrm>
            <a:off x="4953000" y="4953000"/>
            <a:ext cx="457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179" name="TextBox 7"/>
          <p:cNvSpPr txBox="1">
            <a:spLocks noChangeArrowheads="1"/>
          </p:cNvSpPr>
          <p:nvPr/>
        </p:nvSpPr>
        <p:spPr bwMode="auto">
          <a:xfrm>
            <a:off x="6958013" y="4845050"/>
            <a:ext cx="2362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4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r>
              <a:rPr lang="en-GB" altLang="en-US" sz="1800" b="1">
                <a:solidFill>
                  <a:srgbClr val="00B050"/>
                </a:solidFill>
                <a:latin typeface="Times New Roman" pitchFamily="18" charset="0"/>
              </a:rPr>
              <a:t>Negative over here</a:t>
            </a:r>
            <a:endParaRPr lang="en-US" altLang="en-US" sz="1800" b="1">
              <a:solidFill>
                <a:srgbClr val="00B050"/>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GB" altLang="en-US" smtClean="0">
                <a:latin typeface="Arial" charset="0"/>
                <a:cs typeface="Arial" charset="0"/>
              </a:rPr>
              <a:t>C/E Output Plot: BM ID</a:t>
            </a:r>
          </a:p>
        </p:txBody>
      </p:sp>
      <p:sp>
        <p:nvSpPr>
          <p:cNvPr id="53251" name="Content Placeholder 2"/>
          <p:cNvSpPr>
            <a:spLocks noGrp="1"/>
          </p:cNvSpPr>
          <p:nvPr>
            <p:ph idx="1"/>
          </p:nvPr>
        </p:nvSpPr>
        <p:spPr/>
        <p:txBody>
          <a:bodyPr/>
          <a:lstStyle/>
          <a:p>
            <a:endParaRPr lang="en-GB" altLang="en-US" smtClean="0">
              <a:latin typeface="Arial" charset="0"/>
              <a:cs typeface="Arial" charset="0"/>
            </a:endParaRPr>
          </a:p>
        </p:txBody>
      </p:sp>
      <p:pic>
        <p:nvPicPr>
          <p:cNvPr id="53252" name="Picture 2" descr="L:\GENTLE screenshots\o2 CE.PNG"/>
          <p:cNvPicPr>
            <a:picLocks noChangeAspect="1" noChangeArrowheads="1"/>
          </p:cNvPicPr>
          <p:nvPr/>
        </p:nvPicPr>
        <p:blipFill>
          <a:blip r:embed="rId2">
            <a:extLst>
              <a:ext uri="{28A0092B-C50C-407E-A947-70E740481C1C}">
                <a14:useLocalDpi xmlns:a14="http://schemas.microsoft.com/office/drawing/2010/main" val="0"/>
              </a:ext>
            </a:extLst>
          </a:blip>
          <a:srcRect b="1607"/>
          <a:stretch>
            <a:fillRect/>
          </a:stretch>
        </p:blipFill>
        <p:spPr bwMode="auto">
          <a:xfrm>
            <a:off x="95250" y="1447800"/>
            <a:ext cx="890746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TextBox 1"/>
          <p:cNvSpPr txBox="1">
            <a:spLocks noChangeArrowheads="1"/>
          </p:cNvSpPr>
          <p:nvPr/>
        </p:nvSpPr>
        <p:spPr bwMode="auto">
          <a:xfrm>
            <a:off x="2590800" y="2751138"/>
            <a:ext cx="6172200" cy="1108075"/>
          </a:xfrm>
          <a:prstGeom prst="rect">
            <a:avLst/>
          </a:prstGeom>
          <a:solidFill>
            <a:schemeClr val="accent1">
              <a:alpha val="29019"/>
            </a:schemeClr>
          </a:solidFill>
          <a:ln w="9525">
            <a:solidFill>
              <a:srgbClr val="000000"/>
            </a:solidFill>
            <a:miter lim="800000"/>
            <a:headEnd/>
            <a:tailEnd/>
          </a:ln>
        </p:spPr>
        <p:txBody>
          <a:bodyPr>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4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r>
              <a:rPr lang="en-GB" altLang="en-US" sz="2200">
                <a:solidFill>
                  <a:srgbClr val="3366CC"/>
                </a:solidFill>
              </a:rPr>
              <a:t>For the C/E plot, green bars were chosen to be centred on the red bar height as they are an uncertainty associated with the input data </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GB" altLang="en-US" smtClean="0">
                <a:latin typeface="Arial" charset="0"/>
                <a:cs typeface="Arial" charset="0"/>
              </a:rPr>
              <a:t>C/E Output Plot: BM ID Filtered</a:t>
            </a:r>
          </a:p>
        </p:txBody>
      </p:sp>
      <p:sp>
        <p:nvSpPr>
          <p:cNvPr id="54275" name="Content Placeholder 2"/>
          <p:cNvSpPr>
            <a:spLocks noGrp="1"/>
          </p:cNvSpPr>
          <p:nvPr>
            <p:ph idx="1"/>
          </p:nvPr>
        </p:nvSpPr>
        <p:spPr/>
        <p:txBody>
          <a:bodyPr/>
          <a:lstStyle/>
          <a:p>
            <a:endParaRPr lang="en-GB" altLang="en-US" smtClean="0">
              <a:latin typeface="Arial" charset="0"/>
              <a:cs typeface="Arial" charset="0"/>
            </a:endParaRPr>
          </a:p>
        </p:txBody>
      </p:sp>
      <p:pic>
        <p:nvPicPr>
          <p:cNvPr id="54276" name="Picture 2" descr="L:\GENTLE screenshots\o2 CE Cfilter.PNG"/>
          <p:cNvPicPr>
            <a:picLocks noChangeAspect="1" noChangeArrowheads="1"/>
          </p:cNvPicPr>
          <p:nvPr/>
        </p:nvPicPr>
        <p:blipFill>
          <a:blip r:embed="rId2">
            <a:extLst>
              <a:ext uri="{28A0092B-C50C-407E-A947-70E740481C1C}">
                <a14:useLocalDpi xmlns:a14="http://schemas.microsoft.com/office/drawing/2010/main" val="0"/>
              </a:ext>
            </a:extLst>
          </a:blip>
          <a:srcRect b="1917"/>
          <a:stretch>
            <a:fillRect/>
          </a:stretch>
        </p:blipFill>
        <p:spPr bwMode="auto">
          <a:xfrm>
            <a:off x="152400" y="1524000"/>
            <a:ext cx="8839200"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04800" y="2590800"/>
            <a:ext cx="1676400" cy="3048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4278" name="TextBox 1"/>
          <p:cNvSpPr txBox="1">
            <a:spLocks noChangeArrowheads="1"/>
          </p:cNvSpPr>
          <p:nvPr/>
        </p:nvSpPr>
        <p:spPr bwMode="auto">
          <a:xfrm>
            <a:off x="2971800" y="2751138"/>
            <a:ext cx="5927725" cy="769937"/>
          </a:xfrm>
          <a:prstGeom prst="rect">
            <a:avLst/>
          </a:prstGeom>
          <a:solidFill>
            <a:schemeClr val="accent1">
              <a:alpha val="29019"/>
            </a:schemeClr>
          </a:solidFill>
          <a:ln w="9525">
            <a:solidFill>
              <a:srgbClr val="000000"/>
            </a:solidFill>
            <a:miter lim="800000"/>
            <a:headEnd/>
            <a:tailEnd/>
          </a:ln>
        </p:spPr>
        <p:txBody>
          <a:bodyPr>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4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r>
              <a:rPr lang="en-GB" altLang="en-US" sz="2200">
                <a:solidFill>
                  <a:srgbClr val="3366CC"/>
                </a:solidFill>
              </a:rPr>
              <a:t>Filtering to a single series of calculational results allows some real validation judgement</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GB" altLang="en-US" smtClean="0">
                <a:latin typeface="Arial" charset="0"/>
                <a:cs typeface="Arial" charset="0"/>
              </a:rPr>
              <a:t>Save Output Data</a:t>
            </a:r>
          </a:p>
        </p:txBody>
      </p:sp>
      <p:sp>
        <p:nvSpPr>
          <p:cNvPr id="55299" name="Content Placeholder 2"/>
          <p:cNvSpPr>
            <a:spLocks noGrp="1"/>
          </p:cNvSpPr>
          <p:nvPr>
            <p:ph idx="1"/>
          </p:nvPr>
        </p:nvSpPr>
        <p:spPr/>
        <p:txBody>
          <a:bodyPr/>
          <a:lstStyle/>
          <a:p>
            <a:endParaRPr lang="en-GB" altLang="en-US" smtClean="0">
              <a:latin typeface="Arial" charset="0"/>
              <a:cs typeface="Arial" charset="0"/>
            </a:endParaRPr>
          </a:p>
        </p:txBody>
      </p:sp>
      <p:pic>
        <p:nvPicPr>
          <p:cNvPr id="55300" name="Picture 2" descr="L:\GENTLE screenshots\o2 CE Cfilter.PNG"/>
          <p:cNvPicPr>
            <a:picLocks noChangeAspect="1" noChangeArrowheads="1"/>
          </p:cNvPicPr>
          <p:nvPr/>
        </p:nvPicPr>
        <p:blipFill>
          <a:blip r:embed="rId2">
            <a:extLst>
              <a:ext uri="{28A0092B-C50C-407E-A947-70E740481C1C}">
                <a14:useLocalDpi xmlns:a14="http://schemas.microsoft.com/office/drawing/2010/main" val="0"/>
              </a:ext>
            </a:extLst>
          </a:blip>
          <a:srcRect b="1917"/>
          <a:stretch>
            <a:fillRect/>
          </a:stretch>
        </p:blipFill>
        <p:spPr bwMode="auto">
          <a:xfrm>
            <a:off x="152400" y="1524000"/>
            <a:ext cx="8839200"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2" descr="L:\GENTLE screenshots\o2 sav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590800"/>
            <a:ext cx="54737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76200" y="1600200"/>
            <a:ext cx="304800" cy="2286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8" name="Rectangle 7"/>
          <p:cNvSpPr/>
          <p:nvPr/>
        </p:nvSpPr>
        <p:spPr>
          <a:xfrm>
            <a:off x="6629400" y="4267200"/>
            <a:ext cx="762000" cy="2286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GB" altLang="en-US" smtClean="0">
                <a:latin typeface="Arial" charset="0"/>
                <a:cs typeface="Arial" charset="0"/>
              </a:rPr>
              <a:t>Output Table: Detail Popup (Uncertainty)</a:t>
            </a:r>
          </a:p>
        </p:txBody>
      </p:sp>
      <p:sp>
        <p:nvSpPr>
          <p:cNvPr id="56323" name="Content Placeholder 2"/>
          <p:cNvSpPr>
            <a:spLocks noGrp="1"/>
          </p:cNvSpPr>
          <p:nvPr>
            <p:ph idx="1"/>
          </p:nvPr>
        </p:nvSpPr>
        <p:spPr/>
        <p:txBody>
          <a:bodyPr/>
          <a:lstStyle/>
          <a:p>
            <a:endParaRPr lang="en-GB" altLang="en-US" smtClean="0">
              <a:latin typeface="Arial" charset="0"/>
              <a:cs typeface="Arial" charset="0"/>
            </a:endParaRPr>
          </a:p>
        </p:txBody>
      </p:sp>
      <p:pic>
        <p:nvPicPr>
          <p:cNvPr id="56324" name="Picture 2" descr="L:\GENTLE screenshots\o2 dpop uncert.PNG"/>
          <p:cNvPicPr>
            <a:picLocks noChangeAspect="1" noChangeArrowheads="1"/>
          </p:cNvPicPr>
          <p:nvPr/>
        </p:nvPicPr>
        <p:blipFill>
          <a:blip r:embed="rId2">
            <a:extLst>
              <a:ext uri="{28A0092B-C50C-407E-A947-70E740481C1C}">
                <a14:useLocalDpi xmlns:a14="http://schemas.microsoft.com/office/drawing/2010/main" val="0"/>
              </a:ext>
            </a:extLst>
          </a:blip>
          <a:srcRect b="1714"/>
          <a:stretch>
            <a:fillRect/>
          </a:stretch>
        </p:blipFill>
        <p:spPr bwMode="auto">
          <a:xfrm>
            <a:off x="152400" y="1524000"/>
            <a:ext cx="8839200" cy="468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286000" y="1752600"/>
            <a:ext cx="6705600" cy="5334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6" name="Rectangle 5"/>
          <p:cNvSpPr/>
          <p:nvPr/>
        </p:nvSpPr>
        <p:spPr>
          <a:xfrm>
            <a:off x="152400" y="3962400"/>
            <a:ext cx="1676400" cy="9906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GB" altLang="en-US" smtClean="0">
                <a:latin typeface="Arial" charset="0"/>
                <a:cs typeface="Arial" charset="0"/>
              </a:rPr>
              <a:t>Output Table: Detail Popup (Uncertainty)</a:t>
            </a:r>
          </a:p>
        </p:txBody>
      </p:sp>
      <p:sp>
        <p:nvSpPr>
          <p:cNvPr id="57347" name="Content Placeholder 2"/>
          <p:cNvSpPr>
            <a:spLocks noGrp="1"/>
          </p:cNvSpPr>
          <p:nvPr>
            <p:ph idx="1"/>
          </p:nvPr>
        </p:nvSpPr>
        <p:spPr/>
        <p:txBody>
          <a:bodyPr/>
          <a:lstStyle/>
          <a:p>
            <a:endParaRPr lang="en-GB" altLang="en-US" smtClean="0">
              <a:latin typeface="Arial" charset="0"/>
              <a:cs typeface="Arial" charset="0"/>
            </a:endParaRPr>
          </a:p>
        </p:txBody>
      </p:sp>
      <p:pic>
        <p:nvPicPr>
          <p:cNvPr id="57348" name="Picture 2" descr="L:\GENTLE screenshots\o2 dpop uncert.PNG"/>
          <p:cNvPicPr>
            <a:picLocks noChangeAspect="1" noChangeArrowheads="1"/>
          </p:cNvPicPr>
          <p:nvPr/>
        </p:nvPicPr>
        <p:blipFill>
          <a:blip r:embed="rId2">
            <a:extLst>
              <a:ext uri="{28A0092B-C50C-407E-A947-70E740481C1C}">
                <a14:useLocalDpi xmlns:a14="http://schemas.microsoft.com/office/drawing/2010/main" val="0"/>
              </a:ext>
            </a:extLst>
          </a:blip>
          <a:srcRect b="1714"/>
          <a:stretch>
            <a:fillRect/>
          </a:stretch>
        </p:blipFill>
        <p:spPr bwMode="auto">
          <a:xfrm>
            <a:off x="152400" y="1524000"/>
            <a:ext cx="8839200" cy="468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2" descr="L:\GENTLE screenshots\o2 dpop uncert cb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209800"/>
            <a:ext cx="4359275" cy="36306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7350" name="Picture 3" descr="L:\GENTLE screenshots\o2 dpop uncert cb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275" y="5562600"/>
            <a:ext cx="4865688" cy="6461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685800" y="685800"/>
            <a:ext cx="7880350" cy="609600"/>
          </a:xfrm>
        </p:spPr>
        <p:txBody>
          <a:bodyPr/>
          <a:lstStyle/>
          <a:p>
            <a:pPr eaLnBrk="1" hangingPunct="1">
              <a:defRPr/>
            </a:pPr>
            <a:r>
              <a:rPr lang="en-US" dirty="0" smtClean="0">
                <a:solidFill>
                  <a:srgbClr val="0C68B0"/>
                </a:solidFill>
                <a:ea typeface="+mn-ea"/>
              </a:rPr>
              <a:t>Future </a:t>
            </a:r>
            <a:r>
              <a:rPr lang="en-US" dirty="0" err="1" smtClean="0">
                <a:solidFill>
                  <a:srgbClr val="0C68B0"/>
                </a:solidFill>
                <a:ea typeface="+mn-ea"/>
              </a:rPr>
              <a:t>NDaST</a:t>
            </a:r>
            <a:r>
              <a:rPr lang="en-US" dirty="0" smtClean="0">
                <a:solidFill>
                  <a:srgbClr val="0C68B0"/>
                </a:solidFill>
                <a:ea typeface="+mn-ea"/>
              </a:rPr>
              <a:t> Plans</a:t>
            </a:r>
          </a:p>
        </p:txBody>
      </p:sp>
      <p:sp>
        <p:nvSpPr>
          <p:cNvPr id="3075" name="Rectangle 3"/>
          <p:cNvSpPr>
            <a:spLocks noGrp="1" noChangeArrowheads="1"/>
          </p:cNvSpPr>
          <p:nvPr>
            <p:ph idx="1"/>
          </p:nvPr>
        </p:nvSpPr>
        <p:spPr>
          <a:xfrm>
            <a:off x="304800" y="1371600"/>
            <a:ext cx="8489950" cy="5029200"/>
          </a:xfrm>
        </p:spPr>
        <p:txBody>
          <a:bodyPr/>
          <a:lstStyle/>
          <a:p>
            <a:pPr marL="0" lvl="1" indent="0">
              <a:spcBef>
                <a:spcPct val="0"/>
              </a:spcBef>
              <a:spcAft>
                <a:spcPts val="1200"/>
              </a:spcAft>
              <a:buClr>
                <a:schemeClr val="tx1"/>
              </a:buClr>
              <a:buSzPct val="95000"/>
              <a:buFont typeface="Arial" charset="0"/>
              <a:buNone/>
              <a:defRPr/>
            </a:pPr>
            <a:r>
              <a:rPr lang="en-GB" altLang="fr-FR" sz="1600" b="1" i="1" dirty="0" err="1">
                <a:solidFill>
                  <a:srgbClr val="3366CC"/>
                </a:solidFill>
                <a:latin typeface="Arial" charset="0"/>
                <a:cs typeface="Arial" charset="0"/>
              </a:rPr>
              <a:t>NDaST</a:t>
            </a:r>
            <a:r>
              <a:rPr lang="en-GB" altLang="fr-FR" sz="1600" b="1" i="1" dirty="0">
                <a:solidFill>
                  <a:srgbClr val="3366CC"/>
                </a:solidFill>
                <a:latin typeface="Arial" charset="0"/>
                <a:cs typeface="Arial" charset="0"/>
              </a:rPr>
              <a:t> principles: 1. Fast  2. Provides Insight  3. Integrates NEA Tools</a:t>
            </a:r>
          </a:p>
          <a:p>
            <a:pPr marL="0" lvl="1" indent="0">
              <a:spcBef>
                <a:spcPct val="0"/>
              </a:spcBef>
              <a:spcAft>
                <a:spcPts val="1200"/>
              </a:spcAft>
              <a:buClr>
                <a:schemeClr val="tx1"/>
              </a:buClr>
              <a:buSzPct val="95000"/>
              <a:buFont typeface="Arial" charset="0"/>
              <a:buNone/>
              <a:defRPr/>
            </a:pPr>
            <a:r>
              <a:rPr lang="en-GB" altLang="fr-FR" sz="1600" b="1" dirty="0">
                <a:solidFill>
                  <a:srgbClr val="3366CC"/>
                </a:solidFill>
                <a:latin typeface="Arial" charset="0"/>
                <a:cs typeface="Arial" charset="0"/>
              </a:rPr>
              <a:t>Applications / End results (features for users higher up the application chain)</a:t>
            </a:r>
          </a:p>
          <a:p>
            <a:pPr marL="285750" lvl="1">
              <a:spcBef>
                <a:spcPct val="0"/>
              </a:spcBef>
              <a:spcAft>
                <a:spcPts val="1200"/>
              </a:spcAft>
              <a:buClr>
                <a:srgbClr val="3366CC"/>
              </a:buClr>
              <a:buSzPct val="95000"/>
              <a:defRPr/>
            </a:pPr>
            <a:endParaRPr lang="en-GB" altLang="fr-FR" sz="1600" dirty="0" smtClean="0">
              <a:solidFill>
                <a:srgbClr val="3366CC"/>
              </a:solidFill>
              <a:latin typeface="Arial" charset="0"/>
              <a:cs typeface="Arial" charset="0"/>
            </a:endParaRPr>
          </a:p>
          <a:p>
            <a:pPr marL="285750" lvl="1">
              <a:spcBef>
                <a:spcPct val="0"/>
              </a:spcBef>
              <a:spcAft>
                <a:spcPts val="1200"/>
              </a:spcAft>
              <a:buClr>
                <a:srgbClr val="3366CC"/>
              </a:buClr>
              <a:buSzPct val="95000"/>
              <a:defRPr/>
            </a:pPr>
            <a:r>
              <a:rPr lang="en-GB" altLang="fr-FR" sz="1600" dirty="0" smtClean="0">
                <a:solidFill>
                  <a:srgbClr val="3366CC"/>
                </a:solidFill>
                <a:latin typeface="Arial" charset="0"/>
                <a:cs typeface="Arial" charset="0"/>
              </a:rPr>
              <a:t>Phase </a:t>
            </a:r>
            <a:r>
              <a:rPr lang="en-GB" altLang="fr-FR" sz="1600" dirty="0">
                <a:solidFill>
                  <a:srgbClr val="3366CC"/>
                </a:solidFill>
                <a:latin typeface="Arial" charset="0"/>
                <a:cs typeface="Arial" charset="0"/>
              </a:rPr>
              <a:t>2: </a:t>
            </a:r>
          </a:p>
          <a:p>
            <a:pPr marL="685800" lvl="2">
              <a:spcBef>
                <a:spcPct val="0"/>
              </a:spcBef>
              <a:spcAft>
                <a:spcPts val="1200"/>
              </a:spcAft>
              <a:buClr>
                <a:srgbClr val="3366CC"/>
              </a:buClr>
              <a:buSzPct val="95000"/>
              <a:defRPr/>
            </a:pPr>
            <a:r>
              <a:rPr lang="en-GB" altLang="fr-FR" sz="1600" dirty="0" smtClean="0">
                <a:solidFill>
                  <a:srgbClr val="3366CC"/>
                </a:solidFill>
                <a:latin typeface="Arial" charset="0"/>
              </a:rPr>
              <a:t>Continue to improve </a:t>
            </a:r>
            <a:r>
              <a:rPr lang="en-GB" altLang="fr-FR" sz="1600" dirty="0">
                <a:solidFill>
                  <a:srgbClr val="3366CC"/>
                </a:solidFill>
                <a:latin typeface="Arial" charset="0"/>
              </a:rPr>
              <a:t>GUI </a:t>
            </a:r>
            <a:r>
              <a:rPr lang="en-GB" altLang="fr-FR" sz="1600" dirty="0" smtClean="0">
                <a:solidFill>
                  <a:srgbClr val="3366CC"/>
                </a:solidFill>
                <a:latin typeface="Arial" charset="0"/>
              </a:rPr>
              <a:t>features </a:t>
            </a:r>
            <a:r>
              <a:rPr lang="en-GB" altLang="fr-FR" sz="1600" dirty="0">
                <a:solidFill>
                  <a:srgbClr val="3366CC"/>
                </a:solidFill>
                <a:latin typeface="Arial" charset="0"/>
              </a:rPr>
              <a:t>– </a:t>
            </a:r>
            <a:r>
              <a:rPr lang="en-GB" altLang="fr-FR" sz="1600" dirty="0" smtClean="0">
                <a:solidFill>
                  <a:srgbClr val="3366CC"/>
                </a:solidFill>
                <a:latin typeface="Arial" charset="0"/>
              </a:rPr>
              <a:t>e.g. automatically </a:t>
            </a:r>
            <a:r>
              <a:rPr lang="en-GB" altLang="fr-FR" sz="1600" dirty="0">
                <a:solidFill>
                  <a:srgbClr val="3366CC"/>
                </a:solidFill>
                <a:latin typeface="Arial" charset="0"/>
              </a:rPr>
              <a:t>fill available </a:t>
            </a:r>
            <a:r>
              <a:rPr lang="en-GB" altLang="fr-FR" sz="1600" dirty="0" smtClean="0">
                <a:solidFill>
                  <a:srgbClr val="3366CC"/>
                </a:solidFill>
                <a:latin typeface="Arial" charset="0"/>
              </a:rPr>
              <a:t>nuclides</a:t>
            </a:r>
          </a:p>
          <a:p>
            <a:pPr marL="685800" lvl="2">
              <a:spcBef>
                <a:spcPct val="0"/>
              </a:spcBef>
              <a:spcAft>
                <a:spcPts val="1200"/>
              </a:spcAft>
              <a:buClr>
                <a:srgbClr val="3366CC"/>
              </a:buClr>
              <a:buSzPct val="95000"/>
              <a:defRPr/>
            </a:pPr>
            <a:r>
              <a:rPr lang="en-GB" altLang="fr-FR" sz="1600" dirty="0" smtClean="0">
                <a:solidFill>
                  <a:srgbClr val="3366CC"/>
                </a:solidFill>
                <a:latin typeface="Arial" charset="0"/>
              </a:rPr>
              <a:t>Provide useful statistical </a:t>
            </a:r>
            <a:r>
              <a:rPr lang="en-GB" altLang="fr-FR" sz="1600" dirty="0">
                <a:solidFill>
                  <a:srgbClr val="3366CC"/>
                </a:solidFill>
                <a:latin typeface="Arial" charset="0"/>
              </a:rPr>
              <a:t>metrics – </a:t>
            </a:r>
            <a:r>
              <a:rPr lang="en-GB" altLang="fr-FR" sz="1600" dirty="0" err="1" smtClean="0">
                <a:solidFill>
                  <a:srgbClr val="3366CC"/>
                </a:solidFill>
                <a:latin typeface="Arial" charset="0"/>
              </a:rPr>
              <a:t>represenativity</a:t>
            </a:r>
            <a:r>
              <a:rPr lang="en-GB" altLang="fr-FR" sz="1600" dirty="0" smtClean="0">
                <a:solidFill>
                  <a:srgbClr val="3366CC"/>
                </a:solidFill>
                <a:latin typeface="Arial" charset="0"/>
              </a:rPr>
              <a:t> </a:t>
            </a:r>
            <a:r>
              <a:rPr lang="en-GB" altLang="fr-FR" sz="1600" dirty="0">
                <a:solidFill>
                  <a:srgbClr val="3366CC"/>
                </a:solidFill>
                <a:latin typeface="Arial" charset="0"/>
              </a:rPr>
              <a:t>(</a:t>
            </a:r>
            <a:r>
              <a:rPr lang="en-GB" altLang="fr-FR" sz="1600" dirty="0" err="1">
                <a:solidFill>
                  <a:srgbClr val="3366CC"/>
                </a:solidFill>
                <a:latin typeface="Arial" charset="0"/>
              </a:rPr>
              <a:t>Ck</a:t>
            </a:r>
            <a:r>
              <a:rPr lang="en-GB" altLang="fr-FR" sz="1600" dirty="0">
                <a:solidFill>
                  <a:srgbClr val="3366CC"/>
                </a:solidFill>
                <a:latin typeface="Arial" charset="0"/>
              </a:rPr>
              <a:t>), chi-square </a:t>
            </a:r>
            <a:r>
              <a:rPr lang="en-GB" altLang="fr-FR" sz="1600" dirty="0" smtClean="0">
                <a:solidFill>
                  <a:srgbClr val="3366CC"/>
                </a:solidFill>
                <a:latin typeface="Arial" charset="0"/>
              </a:rPr>
              <a:t>values</a:t>
            </a:r>
            <a:r>
              <a:rPr lang="en-GB" altLang="fr-FR" sz="1600" dirty="0">
                <a:solidFill>
                  <a:srgbClr val="3366CC"/>
                </a:solidFill>
                <a:latin typeface="Arial" charset="0"/>
              </a:rPr>
              <a:t>, adjustment </a:t>
            </a:r>
            <a:r>
              <a:rPr lang="en-GB" altLang="fr-FR" sz="1600" dirty="0" smtClean="0">
                <a:solidFill>
                  <a:srgbClr val="3366CC"/>
                </a:solidFill>
                <a:latin typeface="Arial" charset="0"/>
              </a:rPr>
              <a:t>based quantities</a:t>
            </a:r>
          </a:p>
          <a:p>
            <a:pPr marL="685800" lvl="2">
              <a:spcBef>
                <a:spcPct val="0"/>
              </a:spcBef>
              <a:spcAft>
                <a:spcPts val="1200"/>
              </a:spcAft>
              <a:buClr>
                <a:srgbClr val="3366CC"/>
              </a:buClr>
              <a:buSzPct val="95000"/>
              <a:defRPr/>
            </a:pPr>
            <a:r>
              <a:rPr lang="en-GB" altLang="fr-FR" sz="1600" dirty="0">
                <a:solidFill>
                  <a:srgbClr val="3366CC"/>
                </a:solidFill>
                <a:latin typeface="Arial" charset="0"/>
              </a:rPr>
              <a:t>Total </a:t>
            </a:r>
            <a:r>
              <a:rPr lang="en-GB" altLang="fr-FR" sz="1600" dirty="0" err="1">
                <a:solidFill>
                  <a:srgbClr val="3366CC"/>
                </a:solidFill>
                <a:latin typeface="Arial" charset="0"/>
              </a:rPr>
              <a:t>NDaST</a:t>
            </a:r>
            <a:r>
              <a:rPr lang="en-GB" altLang="fr-FR" sz="1600" dirty="0">
                <a:solidFill>
                  <a:srgbClr val="3366CC"/>
                </a:solidFill>
                <a:latin typeface="Arial" charset="0"/>
              </a:rPr>
              <a:t> – multiple files randomly generated + statistical analysis of </a:t>
            </a:r>
            <a:r>
              <a:rPr lang="en-GB" altLang="fr-FR" sz="1600" dirty="0" smtClean="0">
                <a:solidFill>
                  <a:srgbClr val="3366CC"/>
                </a:solidFill>
                <a:latin typeface="Arial" charset="0"/>
              </a:rPr>
              <a:t>distribution </a:t>
            </a:r>
          </a:p>
          <a:p>
            <a:pPr marL="685800" lvl="2">
              <a:spcBef>
                <a:spcPct val="0"/>
              </a:spcBef>
              <a:spcAft>
                <a:spcPts val="1200"/>
              </a:spcAft>
              <a:buClr>
                <a:srgbClr val="3366CC"/>
              </a:buClr>
              <a:buSzPct val="95000"/>
              <a:defRPr/>
            </a:pPr>
            <a:r>
              <a:rPr lang="en-GB" altLang="fr-FR" sz="1600" dirty="0" smtClean="0">
                <a:solidFill>
                  <a:srgbClr val="3366CC"/>
                </a:solidFill>
                <a:latin typeface="Arial" charset="0"/>
              </a:rPr>
              <a:t>Link to NDEC – automatic perturbation generation from checking cycle</a:t>
            </a:r>
            <a:endParaRPr lang="en-GB" altLang="fr-FR" sz="1600" dirty="0">
              <a:solidFill>
                <a:srgbClr val="3366CC"/>
              </a:solidFill>
              <a:latin typeface="Arial" charset="0"/>
            </a:endParaRPr>
          </a:p>
          <a:p>
            <a:pPr marL="285750" lvl="1">
              <a:spcBef>
                <a:spcPct val="0"/>
              </a:spcBef>
              <a:spcAft>
                <a:spcPts val="1200"/>
              </a:spcAft>
              <a:buClr>
                <a:srgbClr val="3366CC"/>
              </a:buClr>
              <a:buSzPct val="95000"/>
              <a:defRPr/>
            </a:pPr>
            <a:r>
              <a:rPr lang="en-GB" altLang="fr-FR" sz="1600" dirty="0" smtClean="0">
                <a:solidFill>
                  <a:srgbClr val="3366CC"/>
                </a:solidFill>
                <a:latin typeface="Arial" charset="0"/>
                <a:cs typeface="Arial" charset="0"/>
              </a:rPr>
              <a:t>Phase 3+: </a:t>
            </a:r>
            <a:endParaRPr lang="en-GB" altLang="fr-FR" sz="1600" dirty="0">
              <a:solidFill>
                <a:srgbClr val="3366CC"/>
              </a:solidFill>
              <a:latin typeface="Arial" charset="0"/>
              <a:cs typeface="Arial" charset="0"/>
            </a:endParaRPr>
          </a:p>
          <a:p>
            <a:pPr marL="685800" lvl="2">
              <a:spcBef>
                <a:spcPct val="0"/>
              </a:spcBef>
              <a:spcAft>
                <a:spcPts val="1200"/>
              </a:spcAft>
              <a:buClr>
                <a:srgbClr val="3366CC"/>
              </a:buClr>
              <a:buSzPct val="95000"/>
              <a:defRPr/>
            </a:pPr>
            <a:r>
              <a:rPr lang="en-GB" altLang="fr-FR" sz="1600" dirty="0">
                <a:solidFill>
                  <a:srgbClr val="3366CC"/>
                </a:solidFill>
                <a:latin typeface="Arial" charset="0"/>
              </a:rPr>
              <a:t>With </a:t>
            </a:r>
            <a:r>
              <a:rPr lang="en-GB" altLang="fr-FR" sz="1600" dirty="0" smtClean="0">
                <a:solidFill>
                  <a:srgbClr val="3366CC"/>
                </a:solidFill>
                <a:latin typeface="Arial" charset="0"/>
              </a:rPr>
              <a:t>access to correlation coefficients, </a:t>
            </a:r>
            <a:r>
              <a:rPr lang="en-GB" altLang="fr-FR" sz="1600" dirty="0">
                <a:solidFill>
                  <a:srgbClr val="3366CC"/>
                </a:solidFill>
                <a:latin typeface="Arial" charset="0"/>
              </a:rPr>
              <a:t>a full adjustment / GLS tool is possible.</a:t>
            </a:r>
          </a:p>
          <a:p>
            <a:pPr marL="685800" lvl="2">
              <a:spcBef>
                <a:spcPct val="0"/>
              </a:spcBef>
              <a:spcAft>
                <a:spcPts val="1200"/>
              </a:spcAft>
              <a:buClr>
                <a:srgbClr val="3366CC"/>
              </a:buClr>
              <a:buSzPct val="95000"/>
              <a:defRPr/>
            </a:pPr>
            <a:r>
              <a:rPr lang="en-GB" altLang="fr-FR" sz="1600" dirty="0" smtClean="0">
                <a:solidFill>
                  <a:srgbClr val="3366CC"/>
                </a:solidFill>
                <a:latin typeface="Arial" charset="0"/>
              </a:rPr>
              <a:t>Application </a:t>
            </a:r>
            <a:r>
              <a:rPr lang="en-GB" altLang="fr-FR" sz="1600" dirty="0">
                <a:solidFill>
                  <a:srgbClr val="3366CC"/>
                </a:solidFill>
                <a:latin typeface="Arial" charset="0"/>
              </a:rPr>
              <a:t>specific features e.g. parameters to trend criticality safety / burn-up credit analyses.</a:t>
            </a:r>
          </a:p>
          <a:p>
            <a:pPr marL="0" lvl="1" indent="0">
              <a:spcBef>
                <a:spcPct val="0"/>
              </a:spcBef>
              <a:spcAft>
                <a:spcPts val="1200"/>
              </a:spcAft>
              <a:buClr>
                <a:schemeClr val="tx1"/>
              </a:buClr>
              <a:buSzPct val="95000"/>
              <a:buFont typeface="Arial" charset="0"/>
              <a:buNone/>
              <a:defRPr/>
            </a:pPr>
            <a:endParaRPr lang="en-GB" altLang="fr-FR" sz="1400" dirty="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685800" y="685800"/>
            <a:ext cx="7880350" cy="609600"/>
          </a:xfrm>
        </p:spPr>
        <p:txBody>
          <a:bodyPr/>
          <a:lstStyle/>
          <a:p>
            <a:pPr eaLnBrk="1" hangingPunct="1">
              <a:defRPr/>
            </a:pPr>
            <a:r>
              <a:rPr lang="en-US" dirty="0" smtClean="0">
                <a:solidFill>
                  <a:srgbClr val="0C68B0"/>
                </a:solidFill>
              </a:rPr>
              <a:t>Future</a:t>
            </a:r>
            <a:r>
              <a:rPr lang="en-US" dirty="0">
                <a:solidFill>
                  <a:srgbClr val="0C68B0"/>
                </a:solidFill>
              </a:rPr>
              <a:t> </a:t>
            </a:r>
            <a:r>
              <a:rPr lang="en-US" dirty="0" err="1">
                <a:solidFill>
                  <a:srgbClr val="0C68B0"/>
                </a:solidFill>
              </a:rPr>
              <a:t>NDaST</a:t>
            </a:r>
            <a:r>
              <a:rPr lang="en-US" dirty="0">
                <a:solidFill>
                  <a:srgbClr val="0C68B0"/>
                </a:solidFill>
              </a:rPr>
              <a:t> </a:t>
            </a:r>
            <a:r>
              <a:rPr lang="en-US" dirty="0" smtClean="0">
                <a:solidFill>
                  <a:srgbClr val="0C68B0"/>
                </a:solidFill>
              </a:rPr>
              <a:t>Plans</a:t>
            </a:r>
            <a:endParaRPr lang="en-US" dirty="0" smtClean="0">
              <a:solidFill>
                <a:srgbClr val="0C68B0"/>
              </a:solidFill>
              <a:ea typeface="+mn-ea"/>
            </a:endParaRPr>
          </a:p>
        </p:txBody>
      </p:sp>
      <p:sp>
        <p:nvSpPr>
          <p:cNvPr id="3075" name="Rectangle 3"/>
          <p:cNvSpPr>
            <a:spLocks noGrp="1" noChangeArrowheads="1"/>
          </p:cNvSpPr>
          <p:nvPr>
            <p:ph idx="1"/>
          </p:nvPr>
        </p:nvSpPr>
        <p:spPr>
          <a:xfrm>
            <a:off x="304800" y="1371600"/>
            <a:ext cx="8686800" cy="4876800"/>
          </a:xfrm>
        </p:spPr>
        <p:txBody>
          <a:bodyPr/>
          <a:lstStyle/>
          <a:p>
            <a:pPr marL="0" lvl="1" indent="0">
              <a:spcBef>
                <a:spcPct val="0"/>
              </a:spcBef>
              <a:spcAft>
                <a:spcPts val="1200"/>
              </a:spcAft>
              <a:buClr>
                <a:schemeClr val="tx1"/>
              </a:buClr>
              <a:buSzPct val="95000"/>
              <a:buFont typeface="Arial" charset="0"/>
              <a:buNone/>
              <a:defRPr/>
            </a:pPr>
            <a:r>
              <a:rPr lang="en-GB" altLang="fr-FR" sz="1600" b="1" i="1" dirty="0" err="1">
                <a:solidFill>
                  <a:srgbClr val="3366CC"/>
                </a:solidFill>
                <a:latin typeface="Arial" charset="0"/>
                <a:cs typeface="Arial" charset="0"/>
              </a:rPr>
              <a:t>NDaST</a:t>
            </a:r>
            <a:r>
              <a:rPr lang="en-GB" altLang="fr-FR" sz="1600" b="1" i="1" dirty="0">
                <a:solidFill>
                  <a:srgbClr val="3366CC"/>
                </a:solidFill>
                <a:latin typeface="Arial" charset="0"/>
                <a:cs typeface="Arial" charset="0"/>
              </a:rPr>
              <a:t> principles: 1. Fast  2. Provides Insight  3. Integrates NEA Tools</a:t>
            </a:r>
          </a:p>
          <a:p>
            <a:pPr marL="0" lvl="1" indent="0">
              <a:spcBef>
                <a:spcPct val="0"/>
              </a:spcBef>
              <a:spcAft>
                <a:spcPts val="1200"/>
              </a:spcAft>
              <a:buClr>
                <a:schemeClr val="tx1"/>
              </a:buClr>
              <a:buSzPct val="95000"/>
              <a:buFont typeface="Arial" charset="0"/>
              <a:buNone/>
              <a:defRPr/>
            </a:pPr>
            <a:r>
              <a:rPr lang="en-GB" altLang="fr-FR" sz="1600" b="1" dirty="0">
                <a:solidFill>
                  <a:srgbClr val="3366CC"/>
                </a:solidFill>
                <a:latin typeface="Arial" charset="0"/>
                <a:cs typeface="Arial" charset="0"/>
              </a:rPr>
              <a:t>Physics / Fundamentals (features for users closer to the </a:t>
            </a:r>
            <a:r>
              <a:rPr lang="en-GB" altLang="fr-FR" sz="1600" b="1" dirty="0" smtClean="0">
                <a:solidFill>
                  <a:srgbClr val="3366CC"/>
                </a:solidFill>
                <a:latin typeface="Arial" charset="0"/>
                <a:cs typeface="Arial" charset="0"/>
              </a:rPr>
              <a:t>basic data)</a:t>
            </a:r>
          </a:p>
          <a:p>
            <a:pPr marL="0" lvl="1" indent="0">
              <a:spcBef>
                <a:spcPct val="0"/>
              </a:spcBef>
              <a:spcAft>
                <a:spcPts val="1200"/>
              </a:spcAft>
              <a:buClr>
                <a:schemeClr val="tx1"/>
              </a:buClr>
              <a:buSzPct val="95000"/>
              <a:buFont typeface="Arial" charset="0"/>
              <a:buNone/>
              <a:defRPr/>
            </a:pPr>
            <a:endParaRPr lang="en-GB" altLang="fr-FR" sz="1600" dirty="0">
              <a:solidFill>
                <a:srgbClr val="3366CC"/>
              </a:solidFill>
              <a:latin typeface="Arial" charset="0"/>
              <a:cs typeface="Arial" charset="0"/>
            </a:endParaRPr>
          </a:p>
          <a:p>
            <a:pPr marL="285750" lvl="1">
              <a:spcBef>
                <a:spcPct val="0"/>
              </a:spcBef>
              <a:spcAft>
                <a:spcPts val="1200"/>
              </a:spcAft>
              <a:buClr>
                <a:srgbClr val="3366CC"/>
              </a:buClr>
              <a:buSzPct val="95000"/>
              <a:defRPr/>
            </a:pPr>
            <a:r>
              <a:rPr lang="en-GB" altLang="fr-FR" sz="1600" dirty="0" smtClean="0">
                <a:solidFill>
                  <a:srgbClr val="3366CC"/>
                </a:solidFill>
                <a:latin typeface="Arial" charset="0"/>
                <a:cs typeface="Arial" charset="0"/>
              </a:rPr>
              <a:t>Phase </a:t>
            </a:r>
            <a:r>
              <a:rPr lang="en-GB" altLang="fr-FR" sz="1600" dirty="0">
                <a:solidFill>
                  <a:srgbClr val="3366CC"/>
                </a:solidFill>
                <a:latin typeface="Arial" charset="0"/>
                <a:cs typeface="Arial" charset="0"/>
              </a:rPr>
              <a:t>2: </a:t>
            </a:r>
            <a:endParaRPr lang="en-GB" altLang="fr-FR" sz="1600" dirty="0" smtClean="0">
              <a:solidFill>
                <a:srgbClr val="3366CC"/>
              </a:solidFill>
              <a:latin typeface="Arial" charset="0"/>
              <a:cs typeface="Arial" charset="0"/>
            </a:endParaRPr>
          </a:p>
          <a:p>
            <a:pPr marL="685800" lvl="2">
              <a:spcBef>
                <a:spcPct val="0"/>
              </a:spcBef>
              <a:spcAft>
                <a:spcPts val="1200"/>
              </a:spcAft>
              <a:buClr>
                <a:srgbClr val="3366CC"/>
              </a:buClr>
              <a:buSzPct val="95000"/>
              <a:defRPr/>
            </a:pPr>
            <a:r>
              <a:rPr lang="en-GB" altLang="fr-FR" sz="1600" dirty="0">
                <a:solidFill>
                  <a:srgbClr val="3366CC"/>
                </a:solidFill>
                <a:latin typeface="Arial" charset="0"/>
              </a:rPr>
              <a:t>Compensating effect analysis – automatically preserve well known values e.g. total cross-section</a:t>
            </a:r>
            <a:r>
              <a:rPr lang="en-GB" altLang="fr-FR" sz="1600" dirty="0" smtClean="0">
                <a:solidFill>
                  <a:srgbClr val="3366CC"/>
                </a:solidFill>
                <a:latin typeface="Arial" charset="0"/>
              </a:rPr>
              <a:t>.</a:t>
            </a:r>
          </a:p>
          <a:p>
            <a:pPr marL="685800" lvl="2">
              <a:spcBef>
                <a:spcPct val="0"/>
              </a:spcBef>
              <a:spcAft>
                <a:spcPts val="1200"/>
              </a:spcAft>
              <a:buClr>
                <a:srgbClr val="3366CC"/>
              </a:buClr>
              <a:buSzPct val="95000"/>
              <a:defRPr/>
            </a:pPr>
            <a:r>
              <a:rPr lang="en-GB" altLang="fr-FR" sz="1600" dirty="0" smtClean="0">
                <a:solidFill>
                  <a:srgbClr val="3366CC"/>
                </a:solidFill>
                <a:latin typeface="Arial" charset="0"/>
              </a:rPr>
              <a:t>Incorporation of further sensitivity and covariance data formats.</a:t>
            </a:r>
          </a:p>
          <a:p>
            <a:pPr marL="685800" lvl="2">
              <a:spcBef>
                <a:spcPct val="0"/>
              </a:spcBef>
              <a:spcAft>
                <a:spcPts val="1200"/>
              </a:spcAft>
              <a:buClr>
                <a:srgbClr val="3366CC"/>
              </a:buClr>
              <a:buSzPct val="95000"/>
              <a:defRPr/>
            </a:pPr>
            <a:r>
              <a:rPr lang="en-GB" altLang="fr-FR" sz="1600" dirty="0" smtClean="0">
                <a:solidFill>
                  <a:srgbClr val="3366CC"/>
                </a:solidFill>
                <a:latin typeface="Arial" charset="0"/>
              </a:rPr>
              <a:t>Make </a:t>
            </a:r>
            <a:r>
              <a:rPr lang="en-GB" altLang="fr-FR" sz="1600" dirty="0">
                <a:solidFill>
                  <a:srgbClr val="3366CC"/>
                </a:solidFill>
                <a:latin typeface="Arial" charset="0"/>
              </a:rPr>
              <a:t>available additional covariance data – allow comparison of all major modern libraries</a:t>
            </a:r>
            <a:r>
              <a:rPr lang="en-GB" altLang="fr-FR" sz="1600" dirty="0" smtClean="0">
                <a:solidFill>
                  <a:srgbClr val="3366CC"/>
                </a:solidFill>
                <a:latin typeface="Arial" charset="0"/>
              </a:rPr>
              <a:t>.</a:t>
            </a:r>
          </a:p>
          <a:p>
            <a:pPr marL="685800" lvl="2">
              <a:spcBef>
                <a:spcPct val="0"/>
              </a:spcBef>
              <a:spcAft>
                <a:spcPts val="1200"/>
              </a:spcAft>
              <a:buClr>
                <a:srgbClr val="3366CC"/>
              </a:buClr>
              <a:buSzPct val="95000"/>
              <a:defRPr/>
            </a:pPr>
            <a:r>
              <a:rPr lang="en-GB" altLang="fr-FR" sz="1600" dirty="0">
                <a:solidFill>
                  <a:srgbClr val="3366CC"/>
                </a:solidFill>
                <a:latin typeface="Arial" charset="0"/>
              </a:rPr>
              <a:t>Handling of angular sensitivity data and MF34 uncertainty propagation</a:t>
            </a:r>
            <a:r>
              <a:rPr lang="en-GB" altLang="fr-FR" sz="1600" dirty="0" smtClean="0">
                <a:solidFill>
                  <a:srgbClr val="3366CC"/>
                </a:solidFill>
                <a:latin typeface="Arial" charset="0"/>
              </a:rPr>
              <a:t>.</a:t>
            </a:r>
            <a:endParaRPr lang="en-GB" altLang="fr-FR" sz="1600" dirty="0">
              <a:solidFill>
                <a:srgbClr val="3366CC"/>
              </a:solidFill>
              <a:latin typeface="Arial" charset="0"/>
            </a:endParaRPr>
          </a:p>
          <a:p>
            <a:pPr marL="285750" lvl="1">
              <a:spcBef>
                <a:spcPct val="0"/>
              </a:spcBef>
              <a:spcAft>
                <a:spcPts val="1200"/>
              </a:spcAft>
              <a:buClr>
                <a:srgbClr val="3366CC"/>
              </a:buClr>
              <a:buSzPct val="95000"/>
              <a:defRPr/>
            </a:pPr>
            <a:r>
              <a:rPr lang="en-GB" altLang="fr-FR" sz="1600" dirty="0" smtClean="0">
                <a:solidFill>
                  <a:srgbClr val="3366CC"/>
                </a:solidFill>
                <a:latin typeface="Arial" charset="0"/>
                <a:cs typeface="Arial" charset="0"/>
              </a:rPr>
              <a:t>Phase 3+: </a:t>
            </a:r>
            <a:endParaRPr lang="en-GB" altLang="fr-FR" sz="1200" dirty="0" smtClean="0">
              <a:solidFill>
                <a:srgbClr val="3366CC"/>
              </a:solidFill>
              <a:latin typeface="Arial" charset="0"/>
              <a:cs typeface="Arial" charset="0"/>
            </a:endParaRPr>
          </a:p>
          <a:p>
            <a:pPr marL="685800" lvl="2">
              <a:spcBef>
                <a:spcPct val="0"/>
              </a:spcBef>
              <a:spcAft>
                <a:spcPts val="1200"/>
              </a:spcAft>
              <a:buClr>
                <a:srgbClr val="3366CC"/>
              </a:buClr>
              <a:buSzPct val="95000"/>
              <a:defRPr/>
            </a:pPr>
            <a:r>
              <a:rPr lang="en-GB" altLang="fr-FR" sz="1600" dirty="0">
                <a:solidFill>
                  <a:srgbClr val="3366CC"/>
                </a:solidFill>
                <a:latin typeface="Arial" charset="0"/>
              </a:rPr>
              <a:t>Generation / comparison of analytical models – e.g. </a:t>
            </a:r>
            <a:r>
              <a:rPr lang="en-GB" altLang="fr-FR" sz="1600" dirty="0" err="1">
                <a:solidFill>
                  <a:srgbClr val="3366CC"/>
                </a:solidFill>
                <a:latin typeface="Arial" charset="0"/>
              </a:rPr>
              <a:t>Maxwellian</a:t>
            </a:r>
            <a:r>
              <a:rPr lang="en-GB" altLang="fr-FR" sz="1600" dirty="0">
                <a:solidFill>
                  <a:srgbClr val="3366CC"/>
                </a:solidFill>
                <a:latin typeface="Arial" charset="0"/>
              </a:rPr>
              <a:t> &amp; Watt PFNS representations. Analytical </a:t>
            </a:r>
            <a:r>
              <a:rPr lang="en-GB" altLang="fr-FR" sz="1600" dirty="0" err="1">
                <a:solidFill>
                  <a:srgbClr val="3366CC"/>
                </a:solidFill>
                <a:latin typeface="Arial" charset="0"/>
              </a:rPr>
              <a:t>covariances</a:t>
            </a:r>
            <a:r>
              <a:rPr lang="en-GB" altLang="fr-FR" sz="1600" dirty="0" smtClean="0">
                <a:solidFill>
                  <a:srgbClr val="3366CC"/>
                </a:solidFill>
                <a:latin typeface="Arial" charset="0"/>
              </a:rPr>
              <a:t>?</a:t>
            </a:r>
          </a:p>
          <a:p>
            <a:pPr marL="685800" lvl="2">
              <a:spcBef>
                <a:spcPct val="0"/>
              </a:spcBef>
              <a:spcAft>
                <a:spcPts val="1200"/>
              </a:spcAft>
              <a:buClr>
                <a:srgbClr val="3366CC"/>
              </a:buClr>
              <a:buSzPct val="95000"/>
              <a:defRPr/>
            </a:pPr>
            <a:r>
              <a:rPr lang="en-GB" altLang="fr-FR" sz="1600" dirty="0" smtClean="0">
                <a:solidFill>
                  <a:srgbClr val="3366CC"/>
                </a:solidFill>
                <a:latin typeface="Arial" charset="0"/>
              </a:rPr>
              <a:t>Re-fitting </a:t>
            </a:r>
            <a:r>
              <a:rPr lang="en-GB" altLang="fr-FR" sz="1600" dirty="0">
                <a:solidFill>
                  <a:srgbClr val="3366CC"/>
                </a:solidFill>
                <a:latin typeface="Arial" charset="0"/>
              </a:rPr>
              <a:t>experimental data to make fundamental ENDF-format file perturbations.</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0" y="838200"/>
            <a:ext cx="9144000" cy="609600"/>
          </a:xfrm>
        </p:spPr>
        <p:txBody>
          <a:bodyPr/>
          <a:lstStyle/>
          <a:p>
            <a:r>
              <a:rPr lang="en-GB" altLang="en-US" smtClean="0">
                <a:latin typeface="Arial" charset="0"/>
                <a:cs typeface="Arial" charset="0"/>
              </a:rPr>
              <a:t>Exercise (2) – Add Covariances</a:t>
            </a:r>
          </a:p>
        </p:txBody>
      </p:sp>
      <p:sp>
        <p:nvSpPr>
          <p:cNvPr id="60419" name="Content Placeholder 2"/>
          <p:cNvSpPr>
            <a:spLocks noGrp="1"/>
          </p:cNvSpPr>
          <p:nvPr>
            <p:ph idx="1"/>
          </p:nvPr>
        </p:nvSpPr>
        <p:spPr>
          <a:xfrm>
            <a:off x="228600" y="1447800"/>
            <a:ext cx="8610600" cy="4953000"/>
          </a:xfrm>
        </p:spPr>
        <p:txBody>
          <a:bodyPr/>
          <a:lstStyle/>
          <a:p>
            <a:pPr marL="514350" indent="-514350">
              <a:buFont typeface="Calibri" pitchFamily="34" charset="0"/>
              <a:buAutoNum type="romanUcPeriod"/>
            </a:pPr>
            <a:r>
              <a:rPr lang="en-GB" altLang="en-US" smtClean="0">
                <a:solidFill>
                  <a:srgbClr val="0070C0"/>
                </a:solidFill>
                <a:latin typeface="Arial" charset="0"/>
                <a:cs typeface="Arial" charset="0"/>
              </a:rPr>
              <a:t>Find covariance data for the 3 reactions</a:t>
            </a:r>
          </a:p>
          <a:p>
            <a:pPr marL="514350" indent="-514350">
              <a:buFont typeface="Calibri" pitchFamily="34" charset="0"/>
              <a:buAutoNum type="romanUcPeriod"/>
            </a:pPr>
            <a:r>
              <a:rPr lang="en-GB" altLang="en-US" smtClean="0">
                <a:solidFill>
                  <a:srgbClr val="0070C0"/>
                </a:solidFill>
                <a:latin typeface="Arial" charset="0"/>
                <a:cs typeface="Arial" charset="0"/>
              </a:rPr>
              <a:t>Add these + cross-nuclide matrices (Find all 6)</a:t>
            </a:r>
          </a:p>
          <a:p>
            <a:pPr marL="514350" indent="-514350">
              <a:buFont typeface="Calibri" pitchFamily="34" charset="0"/>
              <a:buAutoNum type="romanUcPeriod"/>
            </a:pPr>
            <a:r>
              <a:rPr lang="en-GB" altLang="en-US" smtClean="0">
                <a:solidFill>
                  <a:srgbClr val="0070C0"/>
                </a:solidFill>
                <a:latin typeface="Arial" charset="0"/>
                <a:cs typeface="Arial" charset="0"/>
              </a:rPr>
              <a:t>Check the perturbations against the s.d. values</a:t>
            </a:r>
          </a:p>
          <a:p>
            <a:pPr marL="514350" indent="-514350">
              <a:buFont typeface="Calibri" pitchFamily="34" charset="0"/>
              <a:buAutoNum type="romanUcPeriod"/>
            </a:pPr>
            <a:r>
              <a:rPr lang="en-GB" altLang="en-US" smtClean="0">
                <a:solidFill>
                  <a:srgbClr val="0070C0"/>
                </a:solidFill>
                <a:latin typeface="Arial" charset="0"/>
                <a:cs typeface="Arial" charset="0"/>
              </a:rPr>
              <a:t>Re-run and look at the plot with green bar added</a:t>
            </a:r>
          </a:p>
          <a:p>
            <a:pPr lvl="1">
              <a:buFont typeface="Wingdings" pitchFamily="2" charset="2"/>
              <a:buChar char="Ø"/>
            </a:pPr>
            <a:r>
              <a:rPr lang="en-GB" altLang="en-US" smtClean="0">
                <a:solidFill>
                  <a:srgbClr val="0070C0"/>
                </a:solidFill>
                <a:latin typeface="Arial" charset="0"/>
                <a:cs typeface="Arial" charset="0"/>
              </a:rPr>
              <a:t>Check consistency of perturbation against uncertainty</a:t>
            </a:r>
          </a:p>
          <a:p>
            <a:pPr marL="514350" indent="-514350">
              <a:buFont typeface="Calibri" pitchFamily="34" charset="0"/>
              <a:buAutoNum type="romanUcPeriod"/>
            </a:pPr>
            <a:r>
              <a:rPr lang="en-GB" altLang="en-US" smtClean="0">
                <a:solidFill>
                  <a:srgbClr val="0070C0"/>
                </a:solidFill>
                <a:latin typeface="Arial" charset="0"/>
                <a:cs typeface="Arial" charset="0"/>
              </a:rPr>
              <a:t>Look at the diagonal / off-diagonal breakdown</a:t>
            </a:r>
          </a:p>
          <a:p>
            <a:pPr lvl="1">
              <a:buFont typeface="Wingdings" pitchFamily="2" charset="2"/>
              <a:buChar char="Ø"/>
            </a:pPr>
            <a:r>
              <a:rPr lang="en-GB" altLang="en-US" smtClean="0">
                <a:solidFill>
                  <a:srgbClr val="0070C0"/>
                </a:solidFill>
                <a:latin typeface="Arial" charset="0"/>
                <a:cs typeface="Arial" charset="0"/>
              </a:rPr>
              <a:t>View energy breakdown</a:t>
            </a:r>
          </a:p>
          <a:p>
            <a:pPr lvl="1">
              <a:buFont typeface="Wingdings" pitchFamily="2" charset="2"/>
              <a:buChar char="Ø"/>
            </a:pPr>
            <a:r>
              <a:rPr lang="en-GB" altLang="en-US" smtClean="0">
                <a:solidFill>
                  <a:srgbClr val="0070C0"/>
                </a:solidFill>
                <a:latin typeface="Arial" charset="0"/>
                <a:cs typeface="Arial" charset="0"/>
              </a:rPr>
              <a:t>Use region selection and clipboarding</a:t>
            </a:r>
          </a:p>
          <a:p>
            <a:pPr marL="514350" indent="-514350">
              <a:buFont typeface="Calibri" pitchFamily="34" charset="0"/>
              <a:buAutoNum type="romanUcPeriod"/>
            </a:pPr>
            <a:r>
              <a:rPr lang="en-GB" altLang="en-US" smtClean="0">
                <a:solidFill>
                  <a:srgbClr val="0070C0"/>
                </a:solidFill>
                <a:latin typeface="Arial" charset="0"/>
                <a:cs typeface="Arial" charset="0"/>
              </a:rPr>
              <a:t>Try replacing with another library’s covariances and re-run</a:t>
            </a:r>
          </a:p>
          <a:p>
            <a:pPr lvl="1">
              <a:buFont typeface="Wingdings" pitchFamily="2" charset="2"/>
              <a:buChar char="Ø"/>
            </a:pPr>
            <a:r>
              <a:rPr lang="en-GB" altLang="en-US" smtClean="0">
                <a:solidFill>
                  <a:srgbClr val="0070C0"/>
                </a:solidFill>
                <a:latin typeface="Arial" charset="0"/>
                <a:cs typeface="Arial" charset="0"/>
              </a:rPr>
              <a:t>Put the two output plots side-by-side</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ctrTitle"/>
          </p:nvPr>
        </p:nvSpPr>
        <p:spPr>
          <a:xfrm>
            <a:off x="381000" y="304800"/>
            <a:ext cx="7772400" cy="1219200"/>
          </a:xfrm>
        </p:spPr>
        <p:txBody>
          <a:bodyPr/>
          <a:lstStyle/>
          <a:p>
            <a:r>
              <a:rPr lang="en-GB" altLang="en-US" smtClean="0">
                <a:latin typeface="Arial" charset="0"/>
                <a:cs typeface="Arial" charset="0"/>
              </a:rPr>
              <a:t>Summary</a:t>
            </a:r>
            <a:endParaRPr lang="en-US" altLang="en-US" smtClean="0">
              <a:latin typeface="Arial" charset="0"/>
              <a:cs typeface="Arial" charset="0"/>
            </a:endParaRPr>
          </a:p>
        </p:txBody>
      </p:sp>
      <p:sp>
        <p:nvSpPr>
          <p:cNvPr id="4" name="TextBox 3"/>
          <p:cNvSpPr txBox="1"/>
          <p:nvPr/>
        </p:nvSpPr>
        <p:spPr>
          <a:xfrm>
            <a:off x="304800" y="762000"/>
            <a:ext cx="8305800" cy="4740275"/>
          </a:xfrm>
          <a:prstGeom prst="rect">
            <a:avLst/>
          </a:prstGeom>
          <a:noFill/>
        </p:spPr>
        <p:txBody>
          <a:bodyPr>
            <a:spAutoFit/>
          </a:bodyPr>
          <a:lstStyle/>
          <a:p>
            <a:pPr marL="342900" indent="-342900">
              <a:buFont typeface="Wingdings" panose="05000000000000000000" pitchFamily="2" charset="2"/>
              <a:buChar char="Ø"/>
              <a:defRPr/>
            </a:pPr>
            <a:endParaRPr lang="en-GB" sz="2000" dirty="0">
              <a:solidFill>
                <a:srgbClr val="3366CC"/>
              </a:solidFill>
              <a:latin typeface="+mj-lt"/>
            </a:endParaRPr>
          </a:p>
          <a:p>
            <a:pPr marL="342900" indent="-342900">
              <a:buFont typeface="Wingdings" panose="05000000000000000000" pitchFamily="2" charset="2"/>
              <a:buChar char="Ø"/>
              <a:defRPr/>
            </a:pPr>
            <a:endParaRPr lang="en-GB" sz="2000" dirty="0">
              <a:solidFill>
                <a:srgbClr val="3366CC"/>
              </a:solidFill>
              <a:latin typeface="+mj-lt"/>
            </a:endParaRPr>
          </a:p>
          <a:p>
            <a:pPr marL="342900" indent="-342900">
              <a:spcBef>
                <a:spcPts val="1200"/>
              </a:spcBef>
              <a:spcAft>
                <a:spcPts val="1200"/>
              </a:spcAft>
              <a:buFont typeface="Wingdings" panose="05000000000000000000" pitchFamily="2" charset="2"/>
              <a:buChar char="ü"/>
              <a:defRPr/>
            </a:pPr>
            <a:r>
              <a:rPr lang="en-GB" dirty="0">
                <a:solidFill>
                  <a:srgbClr val="3366CC"/>
                </a:solidFill>
                <a:latin typeface="Arial" panose="020B0604020202020204" pitchFamily="34" charset="0"/>
                <a:cs typeface="Arial" panose="020B0604020202020204" pitchFamily="34" charset="0"/>
              </a:rPr>
              <a:t>~4200 cases (~85%) have 3 group sensitivity data and full sensitivity profiles within DICE – similar also in IDAT</a:t>
            </a:r>
          </a:p>
          <a:p>
            <a:pPr marL="342900" indent="-342900">
              <a:spcBef>
                <a:spcPts val="1200"/>
              </a:spcBef>
              <a:spcAft>
                <a:spcPts val="1200"/>
              </a:spcAft>
              <a:buFont typeface="Wingdings" panose="05000000000000000000" pitchFamily="2" charset="2"/>
              <a:buChar char="ü"/>
              <a:defRPr/>
            </a:pPr>
            <a:r>
              <a:rPr lang="en-GB" dirty="0">
                <a:solidFill>
                  <a:srgbClr val="3366CC"/>
                </a:solidFill>
                <a:latin typeface="Arial" panose="020B0604020202020204" pitchFamily="34" charset="0"/>
                <a:cs typeface="Arial" panose="020B0604020202020204" pitchFamily="34" charset="0"/>
              </a:rPr>
              <a:t>Additional means of identifying relevant benchmarks, to more traditional practices</a:t>
            </a:r>
          </a:p>
          <a:p>
            <a:pPr marL="342900" indent="-342900">
              <a:spcBef>
                <a:spcPts val="1200"/>
              </a:spcBef>
              <a:spcAft>
                <a:spcPts val="1200"/>
              </a:spcAft>
              <a:buFont typeface="Wingdings" panose="05000000000000000000" pitchFamily="2" charset="2"/>
              <a:buChar char="ü"/>
              <a:defRPr/>
            </a:pPr>
            <a:r>
              <a:rPr lang="en-GB" dirty="0">
                <a:solidFill>
                  <a:srgbClr val="3366CC"/>
                </a:solidFill>
                <a:latin typeface="Arial" panose="020B0604020202020204" pitchFamily="34" charset="0"/>
                <a:cs typeface="Arial" panose="020B0604020202020204" pitchFamily="34" charset="0"/>
              </a:rPr>
              <a:t>An open web-based JAVA tool named NDaST is now available to take advantage of these data</a:t>
            </a:r>
          </a:p>
          <a:p>
            <a:pPr marL="342900" indent="-342900">
              <a:spcBef>
                <a:spcPts val="1200"/>
              </a:spcBef>
              <a:spcAft>
                <a:spcPts val="1200"/>
              </a:spcAft>
              <a:buFont typeface="Wingdings" panose="05000000000000000000" pitchFamily="2" charset="2"/>
              <a:buChar char="ü"/>
              <a:defRPr/>
            </a:pPr>
            <a:r>
              <a:rPr lang="en-GB" dirty="0">
                <a:solidFill>
                  <a:srgbClr val="3366CC"/>
                </a:solidFill>
                <a:latin typeface="Arial" panose="020B0604020202020204" pitchFamily="34" charset="0"/>
                <a:cs typeface="Arial" panose="020B0604020202020204" pitchFamily="34" charset="0"/>
              </a:rPr>
              <a:t>Enable rapid scoping of changes to nuclear data and to propagate nuclear covariance data uncertainties</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ctrTitle"/>
          </p:nvPr>
        </p:nvSpPr>
        <p:spPr>
          <a:xfrm>
            <a:off x="381000" y="304800"/>
            <a:ext cx="7772400" cy="1219200"/>
          </a:xfrm>
        </p:spPr>
        <p:txBody>
          <a:bodyPr/>
          <a:lstStyle/>
          <a:p>
            <a:r>
              <a:rPr lang="en-GB" altLang="en-US" smtClean="0">
                <a:latin typeface="Arial" charset="0"/>
                <a:cs typeface="Arial" charset="0"/>
              </a:rPr>
              <a:t>Summary</a:t>
            </a:r>
            <a:endParaRPr lang="en-US" altLang="en-US" smtClean="0">
              <a:latin typeface="Arial" charset="0"/>
              <a:cs typeface="Arial" charset="0"/>
            </a:endParaRPr>
          </a:p>
        </p:txBody>
      </p:sp>
      <p:sp>
        <p:nvSpPr>
          <p:cNvPr id="4" name="TextBox 3"/>
          <p:cNvSpPr txBox="1"/>
          <p:nvPr/>
        </p:nvSpPr>
        <p:spPr>
          <a:xfrm>
            <a:off x="381000" y="579438"/>
            <a:ext cx="8534400" cy="4678362"/>
          </a:xfrm>
          <a:prstGeom prst="rect">
            <a:avLst/>
          </a:prstGeom>
          <a:noFill/>
        </p:spPr>
        <p:txBody>
          <a:bodyPr>
            <a:spAutoFit/>
          </a:bodyPr>
          <a:lstStyle/>
          <a:p>
            <a:pPr marL="342900" indent="-342900">
              <a:buFont typeface="Wingdings" panose="05000000000000000000" pitchFamily="2" charset="2"/>
              <a:buChar char="Ø"/>
              <a:defRPr/>
            </a:pPr>
            <a:endParaRPr lang="en-GB" sz="2000" dirty="0">
              <a:solidFill>
                <a:srgbClr val="3366CC"/>
              </a:solidFill>
              <a:latin typeface="+mj-lt"/>
            </a:endParaRPr>
          </a:p>
          <a:p>
            <a:pPr marL="342900" indent="-342900">
              <a:spcBef>
                <a:spcPts val="1200"/>
              </a:spcBef>
              <a:spcAft>
                <a:spcPts val="1200"/>
              </a:spcAft>
              <a:buFont typeface="Wingdings" panose="05000000000000000000" pitchFamily="2" charset="2"/>
              <a:buChar char="ü"/>
              <a:defRPr/>
            </a:pPr>
            <a:endParaRPr lang="en-GB" sz="2000" dirty="0">
              <a:solidFill>
                <a:srgbClr val="3366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spcBef>
                <a:spcPts val="1200"/>
              </a:spcBef>
              <a:spcAft>
                <a:spcPts val="1200"/>
              </a:spcAft>
              <a:buFont typeface="Wingdings" panose="05000000000000000000" pitchFamily="2" charset="2"/>
              <a:buChar char="ü"/>
              <a:defRPr/>
            </a:pPr>
            <a:r>
              <a:rPr lang="en-GB" dirty="0">
                <a:solidFill>
                  <a:srgbClr val="3366CC"/>
                </a:solidFill>
                <a:latin typeface="Arial" panose="020B0604020202020204" pitchFamily="34" charset="0"/>
                <a:cs typeface="Arial" panose="020B0604020202020204" pitchFamily="34" charset="0"/>
              </a:rPr>
              <a:t>It also gives access to JANIS for automation of computations and use of processed nuclear covariance data</a:t>
            </a:r>
          </a:p>
          <a:p>
            <a:pPr marL="342900" indent="-342900">
              <a:spcBef>
                <a:spcPts val="1200"/>
              </a:spcBef>
              <a:spcAft>
                <a:spcPts val="1200"/>
              </a:spcAft>
              <a:buFont typeface="Wingdings" panose="05000000000000000000" pitchFamily="2" charset="2"/>
              <a:buChar char="ü"/>
              <a:defRPr/>
            </a:pPr>
            <a:r>
              <a:rPr lang="en-GB" dirty="0">
                <a:solidFill>
                  <a:srgbClr val="3366CC"/>
                </a:solidFill>
                <a:latin typeface="Arial" panose="020B0604020202020204" pitchFamily="34" charset="0"/>
                <a:cs typeface="Arial" panose="020B0604020202020204" pitchFamily="34" charset="0"/>
              </a:rPr>
              <a:t>Complement to full testing calculations e.g. via the NEA Nuclear Data Evaluation Cycle (NDEC)</a:t>
            </a:r>
          </a:p>
          <a:p>
            <a:pPr marL="342900" indent="-342900">
              <a:spcBef>
                <a:spcPts val="1200"/>
              </a:spcBef>
              <a:spcAft>
                <a:spcPts val="1200"/>
              </a:spcAft>
              <a:buFont typeface="Wingdings" panose="05000000000000000000" pitchFamily="2" charset="2"/>
              <a:buChar char="ü"/>
              <a:defRPr/>
            </a:pPr>
            <a:r>
              <a:rPr lang="en-GB" dirty="0">
                <a:solidFill>
                  <a:srgbClr val="3366CC"/>
                </a:solidFill>
                <a:latin typeface="Arial" panose="020B0604020202020204" pitchFamily="34" charset="0"/>
                <a:cs typeface="Arial" panose="020B0604020202020204" pitchFamily="34" charset="0"/>
              </a:rPr>
              <a:t>2016 </a:t>
            </a:r>
            <a:r>
              <a:rPr lang="en-GB" dirty="0">
                <a:solidFill>
                  <a:srgbClr val="3366CC"/>
                </a:solidFill>
                <a:latin typeface="Arial" panose="020B0604020202020204" pitchFamily="34" charset="0"/>
                <a:cs typeface="Arial" panose="020B0604020202020204" pitchFamily="34" charset="0"/>
              </a:rPr>
              <a:t>marks </a:t>
            </a:r>
            <a:r>
              <a:rPr lang="en-GB" dirty="0">
                <a:solidFill>
                  <a:srgbClr val="3366CC"/>
                </a:solidFill>
                <a:latin typeface="Arial" panose="020B0604020202020204" pitchFamily="34" charset="0"/>
                <a:cs typeface="Arial" panose="020B0604020202020204" pitchFamily="34" charset="0"/>
              </a:rPr>
              <a:t>the </a:t>
            </a:r>
            <a:r>
              <a:rPr lang="en-GB" dirty="0">
                <a:solidFill>
                  <a:srgbClr val="3366CC"/>
                </a:solidFill>
                <a:latin typeface="Arial" panose="020B0604020202020204" pitchFamily="34" charset="0"/>
                <a:cs typeface="Arial" panose="020B0604020202020204" pitchFamily="34" charset="0"/>
              </a:rPr>
              <a:t>full </a:t>
            </a:r>
            <a:r>
              <a:rPr lang="en-GB" dirty="0">
                <a:solidFill>
                  <a:srgbClr val="3366CC"/>
                </a:solidFill>
                <a:latin typeface="Arial" panose="020B0604020202020204" pitchFamily="34" charset="0"/>
                <a:cs typeface="Arial" panose="020B0604020202020204" pitchFamily="34" charset="0"/>
              </a:rPr>
              <a:t>release, following a beta testing period</a:t>
            </a:r>
          </a:p>
          <a:p>
            <a:pPr marL="342900" indent="-342900">
              <a:spcBef>
                <a:spcPts val="1200"/>
              </a:spcBef>
              <a:spcAft>
                <a:spcPts val="1200"/>
              </a:spcAft>
              <a:buFont typeface="Wingdings" panose="05000000000000000000" pitchFamily="2" charset="2"/>
              <a:buChar char="ü"/>
              <a:defRPr/>
            </a:pPr>
            <a:r>
              <a:rPr lang="en-GB" dirty="0">
                <a:solidFill>
                  <a:srgbClr val="3366CC"/>
                </a:solidFill>
                <a:latin typeface="Arial" panose="020B0604020202020204" pitchFamily="34" charset="0"/>
                <a:cs typeface="Arial" panose="020B0604020202020204" pitchFamily="34" charset="0"/>
              </a:rPr>
              <a:t>Updates following this </a:t>
            </a:r>
            <a:r>
              <a:rPr lang="en-GB" dirty="0">
                <a:solidFill>
                  <a:srgbClr val="3366CC"/>
                </a:solidFill>
                <a:latin typeface="Arial" panose="020B0604020202020204" pitchFamily="34" charset="0"/>
                <a:cs typeface="Arial" panose="020B0604020202020204" pitchFamily="34" charset="0"/>
              </a:rPr>
              <a:t>are expected </a:t>
            </a:r>
            <a:r>
              <a:rPr lang="en-GB" dirty="0">
                <a:solidFill>
                  <a:srgbClr val="3366CC"/>
                </a:solidFill>
                <a:latin typeface="Arial" panose="020B0604020202020204" pitchFamily="34" charset="0"/>
                <a:cs typeface="Arial" panose="020B0604020202020204" pitchFamily="34" charset="0"/>
              </a:rPr>
              <a:t>on an annual basis</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133350" y="609600"/>
            <a:ext cx="9296400" cy="720725"/>
          </a:xfrm>
        </p:spPr>
        <p:txBody>
          <a:bodyPr/>
          <a:lstStyle/>
          <a:p>
            <a:pPr eaLnBrk="1" hangingPunct="1">
              <a:defRPr/>
            </a:pPr>
            <a:r>
              <a:rPr lang="en-US" dirty="0" smtClean="0">
                <a:solidFill>
                  <a:srgbClr val="0C68B0"/>
                </a:solidFill>
                <a:ea typeface="+mn-ea"/>
              </a:rPr>
              <a:t>Integrating Sensitivity Data With Nuclear Data</a:t>
            </a:r>
          </a:p>
        </p:txBody>
      </p:sp>
      <p:sp>
        <p:nvSpPr>
          <p:cNvPr id="8195" name="Rectangle 3"/>
          <p:cNvSpPr>
            <a:spLocks noGrp="1" noChangeArrowheads="1"/>
          </p:cNvSpPr>
          <p:nvPr>
            <p:ph idx="1"/>
          </p:nvPr>
        </p:nvSpPr>
        <p:spPr>
          <a:xfrm>
            <a:off x="76200" y="1295400"/>
            <a:ext cx="5105400" cy="4762500"/>
          </a:xfrm>
        </p:spPr>
        <p:txBody>
          <a:bodyPr/>
          <a:lstStyle/>
          <a:p>
            <a:pPr marL="0" lvl="1" indent="0">
              <a:spcBef>
                <a:spcPct val="0"/>
              </a:spcBef>
              <a:spcAft>
                <a:spcPts val="1200"/>
              </a:spcAft>
              <a:buClr>
                <a:schemeClr val="tx1"/>
              </a:buClr>
              <a:buSzPct val="95000"/>
              <a:buFont typeface="Arial" charset="0"/>
              <a:buNone/>
            </a:pPr>
            <a:r>
              <a:rPr lang="en-GB" altLang="fr-FR" sz="2000" b="1" smtClean="0">
                <a:solidFill>
                  <a:srgbClr val="0033CC"/>
                </a:solidFill>
                <a:latin typeface="Arial" charset="0"/>
                <a:cs typeface="Arial" charset="0"/>
              </a:rPr>
              <a:t>Idea: </a:t>
            </a:r>
            <a:r>
              <a:rPr lang="en-GB" altLang="fr-FR" sz="2000" smtClean="0">
                <a:solidFill>
                  <a:srgbClr val="3366CC"/>
                </a:solidFill>
                <a:latin typeface="Arial" charset="0"/>
                <a:cs typeface="Arial" charset="0"/>
              </a:rPr>
              <a:t>Potential scoping tool that leverages sensitivity data to make rapid predictions of the integral responses to changes in  nuclear data. </a:t>
            </a:r>
          </a:p>
          <a:p>
            <a:pPr marL="741363" lvl="2" indent="-341313">
              <a:spcBef>
                <a:spcPct val="0"/>
              </a:spcBef>
              <a:spcAft>
                <a:spcPts val="1200"/>
              </a:spcAft>
              <a:buClr>
                <a:schemeClr val="tx1"/>
              </a:buClr>
              <a:buSzPct val="95000"/>
            </a:pPr>
            <a:r>
              <a:rPr lang="en-GB" altLang="fr-FR" smtClean="0">
                <a:solidFill>
                  <a:srgbClr val="3366CC"/>
                </a:solidFill>
                <a:latin typeface="Arial" charset="0"/>
              </a:rPr>
              <a:t>Changes and trends in </a:t>
            </a:r>
            <a:r>
              <a:rPr lang="el-GR" altLang="fr-FR" smtClean="0">
                <a:solidFill>
                  <a:srgbClr val="3366CC"/>
                </a:solidFill>
                <a:latin typeface="Arial" charset="0"/>
              </a:rPr>
              <a:t>Δ</a:t>
            </a:r>
            <a:r>
              <a:rPr lang="en-GB" altLang="fr-FR" smtClean="0">
                <a:solidFill>
                  <a:srgbClr val="3366CC"/>
                </a:solidFill>
                <a:latin typeface="Arial" charset="0"/>
              </a:rPr>
              <a:t>k</a:t>
            </a:r>
            <a:r>
              <a:rPr lang="en-GB" altLang="fr-FR" baseline="-25000" smtClean="0">
                <a:solidFill>
                  <a:srgbClr val="3366CC"/>
                </a:solidFill>
                <a:latin typeface="Arial" charset="0"/>
              </a:rPr>
              <a:t>eff </a:t>
            </a:r>
            <a:r>
              <a:rPr lang="en-GB" altLang="fr-FR" smtClean="0">
                <a:solidFill>
                  <a:srgbClr val="3366CC"/>
                </a:solidFill>
                <a:latin typeface="Arial" charset="0"/>
              </a:rPr>
              <a:t>for broad nuclear data perturbations</a:t>
            </a:r>
          </a:p>
          <a:p>
            <a:pPr marL="741363" lvl="2" indent="-341313">
              <a:spcBef>
                <a:spcPct val="0"/>
              </a:spcBef>
              <a:spcAft>
                <a:spcPts val="1200"/>
              </a:spcAft>
              <a:buClr>
                <a:schemeClr val="tx1"/>
              </a:buClr>
              <a:buSzPct val="95000"/>
            </a:pPr>
            <a:r>
              <a:rPr lang="en-GB" altLang="fr-FR" smtClean="0">
                <a:solidFill>
                  <a:srgbClr val="3366CC"/>
                </a:solidFill>
                <a:latin typeface="Arial" charset="0"/>
              </a:rPr>
              <a:t>Propagation of nuclear covariance data to benchmark C/E results</a:t>
            </a:r>
            <a:endParaRPr lang="en-GB" altLang="fr-FR" b="1" smtClean="0">
              <a:solidFill>
                <a:srgbClr val="0033CC"/>
              </a:solidFill>
              <a:latin typeface="Arial" charset="0"/>
            </a:endParaRPr>
          </a:p>
          <a:p>
            <a:pPr marL="0" lvl="1" indent="0">
              <a:spcBef>
                <a:spcPct val="0"/>
              </a:spcBef>
              <a:spcAft>
                <a:spcPts val="1200"/>
              </a:spcAft>
              <a:buClr>
                <a:schemeClr val="tx1"/>
              </a:buClr>
              <a:buSzPct val="95000"/>
              <a:buFont typeface="Arial" charset="0"/>
              <a:buNone/>
            </a:pPr>
            <a:r>
              <a:rPr lang="en-GB" altLang="fr-FR" sz="2000" b="1" smtClean="0">
                <a:solidFill>
                  <a:srgbClr val="0033CC"/>
                </a:solidFill>
                <a:latin typeface="Arial" charset="0"/>
                <a:cs typeface="Arial" charset="0"/>
              </a:rPr>
              <a:t>Integral Data Sources</a:t>
            </a:r>
            <a:r>
              <a:rPr lang="en-GB" altLang="fr-FR" sz="2000" smtClean="0">
                <a:solidFill>
                  <a:srgbClr val="0033CC"/>
                </a:solidFill>
                <a:latin typeface="Arial" charset="0"/>
                <a:cs typeface="Arial" charset="0"/>
              </a:rPr>
              <a:t>: </a:t>
            </a:r>
            <a:r>
              <a:rPr lang="en-GB" altLang="fr-FR" sz="2000" smtClean="0">
                <a:solidFill>
                  <a:srgbClr val="3366CC"/>
                </a:solidFill>
                <a:latin typeface="Arial" charset="0"/>
                <a:cs typeface="Arial" charset="0"/>
              </a:rPr>
              <a:t>Criticality (DICE), Reactor Physics (IDAT), Spent fuel (SFCOMPO), Numerical / computational benchmarks, Shielding (SINBAD).</a:t>
            </a:r>
          </a:p>
          <a:p>
            <a:pPr marL="0" lvl="1" indent="0">
              <a:spcBef>
                <a:spcPct val="0"/>
              </a:spcBef>
              <a:spcAft>
                <a:spcPts val="1200"/>
              </a:spcAft>
              <a:buClr>
                <a:schemeClr val="tx1"/>
              </a:buClr>
              <a:buSzPct val="95000"/>
              <a:buFont typeface="Arial" charset="0"/>
              <a:buNone/>
            </a:pPr>
            <a:r>
              <a:rPr lang="en-GB" altLang="fr-FR" sz="2000" b="1" smtClean="0">
                <a:solidFill>
                  <a:srgbClr val="0033CC"/>
                </a:solidFill>
                <a:latin typeface="Arial" charset="0"/>
                <a:cs typeface="Arial" charset="0"/>
              </a:rPr>
              <a:t>Nuclear Data</a:t>
            </a:r>
            <a:r>
              <a:rPr lang="en-GB" altLang="fr-FR" sz="2000" smtClean="0">
                <a:solidFill>
                  <a:srgbClr val="0033CC"/>
                </a:solidFill>
                <a:latin typeface="Arial" charset="0"/>
                <a:cs typeface="Arial" charset="0"/>
              </a:rPr>
              <a:t>: </a:t>
            </a:r>
            <a:r>
              <a:rPr lang="en-GB" altLang="fr-FR" sz="2000" smtClean="0">
                <a:solidFill>
                  <a:srgbClr val="3366CC"/>
                </a:solidFill>
                <a:latin typeface="Arial" charset="0"/>
                <a:cs typeface="Arial" charset="0"/>
              </a:rPr>
              <a:t>Evaluated nuclear covariance data files are accessible via the NEA JANIS application</a:t>
            </a:r>
          </a:p>
        </p:txBody>
      </p:sp>
      <p:pic>
        <p:nvPicPr>
          <p:cNvPr id="819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t="10959"/>
          <a:stretch>
            <a:fillRect/>
          </a:stretch>
        </p:blipFill>
        <p:spPr bwMode="auto">
          <a:xfrm>
            <a:off x="5133975" y="1300163"/>
            <a:ext cx="40132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3975" y="3760788"/>
            <a:ext cx="3846513" cy="1281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8" name="TextBox 2"/>
          <p:cNvSpPr txBox="1">
            <a:spLocks noChangeArrowheads="1"/>
          </p:cNvSpPr>
          <p:nvPr/>
        </p:nvSpPr>
        <p:spPr bwMode="auto">
          <a:xfrm>
            <a:off x="5073650" y="5219700"/>
            <a:ext cx="41338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4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r>
              <a:rPr lang="en-GB" altLang="en-US" sz="1600" b="1" i="1">
                <a:solidFill>
                  <a:srgbClr val="3366CC"/>
                </a:solidFill>
                <a:latin typeface="Times New Roman" pitchFamily="18" charset="0"/>
              </a:rPr>
              <a:t>5 years later, NDaST went into development.</a:t>
            </a:r>
          </a:p>
          <a:p>
            <a:pPr eaLnBrk="1" hangingPunct="1">
              <a:spcBef>
                <a:spcPct val="0"/>
              </a:spcBef>
              <a:buFontTx/>
              <a:buNone/>
            </a:pPr>
            <a:endParaRPr lang="en-GB" altLang="en-US" sz="1600" b="1" i="1">
              <a:solidFill>
                <a:srgbClr val="3366CC"/>
              </a:solidFill>
              <a:latin typeface="Times New Roman" pitchFamily="18" charset="0"/>
            </a:endParaRPr>
          </a:p>
          <a:p>
            <a:pPr eaLnBrk="1" hangingPunct="1">
              <a:spcBef>
                <a:spcPct val="0"/>
              </a:spcBef>
              <a:buFontTx/>
              <a:buNone/>
            </a:pPr>
            <a:r>
              <a:rPr lang="en-GB" altLang="en-US" sz="1600" b="1" i="1">
                <a:solidFill>
                  <a:srgbClr val="3366CC"/>
                </a:solidFill>
                <a:latin typeface="Times New Roman" pitchFamily="18" charset="0"/>
              </a:rPr>
              <a:t>Contact </a:t>
            </a:r>
            <a:r>
              <a:rPr lang="en-GB" altLang="en-US" sz="1600" b="1" i="1">
                <a:solidFill>
                  <a:srgbClr val="3366CC"/>
                </a:solidFill>
                <a:latin typeface="Times New Roman" pitchFamily="18" charset="0"/>
                <a:hlinkClick r:id="rId5"/>
              </a:rPr>
              <a:t>james.dyrda@oecd.org</a:t>
            </a:r>
            <a:endParaRPr lang="en-US" altLang="en-US" sz="1600" b="1" i="1">
              <a:solidFill>
                <a:srgbClr val="3366CC"/>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458200" cy="4953000"/>
          </a:xfrm>
        </p:spPr>
        <p:txBody>
          <a:bodyPr/>
          <a:lstStyle/>
          <a:p>
            <a:pPr marL="0" indent="0" algn="ctr">
              <a:buFont typeface="Arial" charset="0"/>
              <a:buNone/>
              <a:defRPr/>
            </a:pPr>
            <a:r>
              <a:rPr lang="en-GB" sz="2800" b="1" dirty="0" smtClean="0">
                <a:solidFill>
                  <a:srgbClr val="3366CC"/>
                </a:solidFill>
              </a:rPr>
              <a:t>Thank you for your attention</a:t>
            </a:r>
          </a:p>
          <a:p>
            <a:pPr marL="0" indent="0">
              <a:buFont typeface="Arial" charset="0"/>
              <a:buNone/>
              <a:defRPr/>
            </a:pPr>
            <a:endParaRPr lang="en-GB" dirty="0">
              <a:solidFill>
                <a:srgbClr val="3366CC"/>
              </a:solidFill>
            </a:endParaRPr>
          </a:p>
          <a:p>
            <a:pPr marL="0" indent="0">
              <a:buFont typeface="Arial" charset="0"/>
              <a:buNone/>
              <a:defRPr/>
            </a:pPr>
            <a:r>
              <a:rPr lang="en-GB" dirty="0" smtClean="0">
                <a:solidFill>
                  <a:srgbClr val="3366CC"/>
                </a:solidFill>
              </a:rPr>
              <a:t>Now you’re trained, please try out </a:t>
            </a:r>
            <a:r>
              <a:rPr lang="en-GB" dirty="0" err="1" smtClean="0">
                <a:solidFill>
                  <a:srgbClr val="3366CC"/>
                </a:solidFill>
              </a:rPr>
              <a:t>NDaST</a:t>
            </a:r>
            <a:r>
              <a:rPr lang="en-GB" dirty="0" smtClean="0">
                <a:solidFill>
                  <a:srgbClr val="3366CC"/>
                </a:solidFill>
              </a:rPr>
              <a:t> in your own time, for your own applications</a:t>
            </a:r>
          </a:p>
          <a:p>
            <a:pPr>
              <a:buFont typeface="Wingdings" panose="05000000000000000000" pitchFamily="2" charset="2"/>
              <a:buChar char="Ø"/>
              <a:defRPr/>
            </a:pPr>
            <a:r>
              <a:rPr lang="en-GB" dirty="0" smtClean="0">
                <a:solidFill>
                  <a:srgbClr val="3366CC"/>
                </a:solidFill>
              </a:rPr>
              <a:t>We are interested in all feedback (good and bad) as we build and understand the user base</a:t>
            </a:r>
          </a:p>
          <a:p>
            <a:pPr>
              <a:buFont typeface="Wingdings" panose="05000000000000000000" pitchFamily="2" charset="2"/>
              <a:buChar char="Ø"/>
              <a:defRPr/>
            </a:pPr>
            <a:r>
              <a:rPr lang="en-GB" dirty="0" smtClean="0">
                <a:solidFill>
                  <a:srgbClr val="3366CC"/>
                </a:solidFill>
              </a:rPr>
              <a:t>New features will be prioritised according to our estimation of user interest</a:t>
            </a:r>
          </a:p>
          <a:p>
            <a:pPr marL="0" indent="0" algn="ctr">
              <a:buFont typeface="Arial" charset="0"/>
              <a:buNone/>
              <a:defRPr/>
            </a:pPr>
            <a:endParaRPr lang="en-GB" dirty="0"/>
          </a:p>
          <a:p>
            <a:pPr marL="0" indent="0" algn="ctr">
              <a:buFont typeface="Arial" charset="0"/>
              <a:buNone/>
              <a:defRPr/>
            </a:pPr>
            <a:r>
              <a:rPr lang="en-GB" dirty="0" smtClean="0"/>
              <a:t>Website: </a:t>
            </a:r>
            <a:r>
              <a:rPr lang="en-GB" dirty="0" smtClean="0">
                <a:hlinkClick r:id="rId2"/>
              </a:rPr>
              <a:t>www.oecd-nea.org/ndast/</a:t>
            </a:r>
            <a:endParaRPr lang="en-GB" dirty="0" smtClean="0"/>
          </a:p>
          <a:p>
            <a:pPr marL="0" indent="0" algn="ctr">
              <a:buFont typeface="Arial" charset="0"/>
              <a:buNone/>
              <a:defRPr/>
            </a:pPr>
            <a:endParaRPr lang="en-GB" dirty="0"/>
          </a:p>
          <a:p>
            <a:pPr marL="0" indent="0" algn="ctr">
              <a:buFont typeface="Arial" charset="0"/>
              <a:buNone/>
              <a:defRPr/>
            </a:pPr>
            <a:r>
              <a:rPr lang="en-GB" dirty="0" smtClean="0"/>
              <a:t>Email: </a:t>
            </a:r>
            <a:r>
              <a:rPr lang="en-GB" dirty="0" smtClean="0">
                <a:solidFill>
                  <a:srgbClr val="3366CC"/>
                </a:solidFill>
              </a:rPr>
              <a:t>ndast@oecd-nea.org</a:t>
            </a:r>
          </a:p>
          <a:p>
            <a:pPr marL="0" indent="0">
              <a:buFont typeface="Arial" charset="0"/>
              <a:buNone/>
              <a:defRPr/>
            </a:pPr>
            <a:endParaRPr lang="en-GB"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33400" y="712788"/>
            <a:ext cx="9886950" cy="609600"/>
          </a:xfrm>
        </p:spPr>
        <p:txBody>
          <a:bodyPr/>
          <a:lstStyle/>
          <a:p>
            <a:r>
              <a:rPr lang="en-GB" altLang="en-US" sz="2800" u="sng" smtClean="0">
                <a:latin typeface="Arial" charset="0"/>
                <a:cs typeface="Arial" charset="0"/>
              </a:rPr>
              <a:t>N</a:t>
            </a:r>
            <a:r>
              <a:rPr lang="en-GB" altLang="en-US" sz="2800" smtClean="0">
                <a:latin typeface="Arial" charset="0"/>
                <a:cs typeface="Arial" charset="0"/>
              </a:rPr>
              <a:t>uclear </a:t>
            </a:r>
            <a:r>
              <a:rPr lang="en-GB" altLang="en-US" sz="2800" u="sng" smtClean="0">
                <a:latin typeface="Arial" charset="0"/>
                <a:cs typeface="Arial" charset="0"/>
              </a:rPr>
              <a:t>Da</a:t>
            </a:r>
            <a:r>
              <a:rPr lang="en-GB" altLang="en-US" sz="2800" smtClean="0">
                <a:latin typeface="Arial" charset="0"/>
                <a:cs typeface="Arial" charset="0"/>
              </a:rPr>
              <a:t>ta </a:t>
            </a:r>
            <a:r>
              <a:rPr lang="en-GB" altLang="en-US" sz="2800" u="sng" smtClean="0">
                <a:latin typeface="Arial" charset="0"/>
                <a:cs typeface="Arial" charset="0"/>
              </a:rPr>
              <a:t>S</a:t>
            </a:r>
            <a:r>
              <a:rPr lang="en-GB" altLang="en-US" sz="2800" smtClean="0">
                <a:latin typeface="Arial" charset="0"/>
                <a:cs typeface="Arial" charset="0"/>
              </a:rPr>
              <a:t>ensitivity </a:t>
            </a:r>
            <a:r>
              <a:rPr lang="en-GB" altLang="en-US" sz="2800" u="sng" smtClean="0">
                <a:latin typeface="Arial" charset="0"/>
                <a:cs typeface="Arial" charset="0"/>
              </a:rPr>
              <a:t>T</a:t>
            </a:r>
            <a:r>
              <a:rPr lang="en-GB" altLang="en-US" sz="2800" smtClean="0">
                <a:latin typeface="Arial" charset="0"/>
                <a:cs typeface="Arial" charset="0"/>
              </a:rPr>
              <a:t>ool (NDaST) Flowchart</a:t>
            </a:r>
          </a:p>
        </p:txBody>
      </p:sp>
      <p:graphicFrame>
        <p:nvGraphicFramePr>
          <p:cNvPr id="6" name="Content Placeholder 5"/>
          <p:cNvGraphicFramePr>
            <a:graphicFrameLocks noGrp="1"/>
          </p:cNvGraphicFramePr>
          <p:nvPr>
            <p:ph idx="1"/>
          </p:nvPr>
        </p:nvGraphicFramePr>
        <p:xfrm>
          <a:off x="0" y="1447800"/>
          <a:ext cx="9067800" cy="5160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22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48075" y="3754438"/>
            <a:ext cx="2360613" cy="525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3" descr="L:\Dev\Screenshots\DICEico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500" y="3440113"/>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4" descr="L:\Dev\Screenshots\IDATicon.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0200" y="3463925"/>
            <a:ext cx="7112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6" descr="L:\Dev\Screenshots\NDaSTicon.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10600" y="1144588"/>
            <a:ext cx="3810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Up-Down Arrow 6"/>
          <p:cNvSpPr/>
          <p:nvPr/>
        </p:nvSpPr>
        <p:spPr>
          <a:xfrm>
            <a:off x="4181475" y="3276600"/>
            <a:ext cx="1295400" cy="449263"/>
          </a:xfrm>
          <a:prstGeom prst="upDownArrow">
            <a:avLst>
              <a:gd name="adj1" fmla="val 40971"/>
              <a:gd name="adj2" fmla="val 2943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b="1" dirty="0"/>
              <a:t>AND/OR</a:t>
            </a:r>
          </a:p>
        </p:txBody>
      </p:sp>
      <p:sp>
        <p:nvSpPr>
          <p:cNvPr id="9225" name="TextBox 2"/>
          <p:cNvSpPr txBox="1">
            <a:spLocks noChangeArrowheads="1"/>
          </p:cNvSpPr>
          <p:nvPr/>
        </p:nvSpPr>
        <p:spPr bwMode="auto">
          <a:xfrm>
            <a:off x="2667000" y="5886450"/>
            <a:ext cx="39020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4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lgn="ctr" eaLnBrk="1" hangingPunct="1">
              <a:spcBef>
                <a:spcPct val="0"/>
              </a:spcBef>
              <a:buFontTx/>
              <a:buNone/>
            </a:pPr>
            <a:r>
              <a:rPr lang="en-GB" altLang="en-US" sz="1500" b="1">
                <a:latin typeface="Times New Roman" pitchFamily="18" charset="0"/>
              </a:rPr>
              <a:t>JANIS MF33: ENDF/B-VII.1 = 2138 files, JEFF-3.2 = 5688 files JENDL-4.0 = 2155 files TENDL-2013 = 77811 files</a:t>
            </a:r>
            <a:endParaRPr lang="en-US" altLang="en-US" sz="1500" b="1">
              <a:latin typeface="Times New Roman" pitchFamily="18" charset="0"/>
            </a:endParaRPr>
          </a:p>
        </p:txBody>
      </p:sp>
      <p:sp>
        <p:nvSpPr>
          <p:cNvPr id="9226" name="TextBox 1"/>
          <p:cNvSpPr txBox="1">
            <a:spLocks noChangeArrowheads="1"/>
          </p:cNvSpPr>
          <p:nvPr/>
        </p:nvSpPr>
        <p:spPr bwMode="auto">
          <a:xfrm>
            <a:off x="609600" y="1273175"/>
            <a:ext cx="7696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4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Calibri" pitchFamily="34"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r>
              <a:rPr lang="en-GB" altLang="en-US" sz="1600">
                <a:latin typeface="Times New Roman" pitchFamily="18" charset="0"/>
              </a:rPr>
              <a:t>Benchmarks (Sensitivities) </a:t>
            </a:r>
            <a:r>
              <a:rPr lang="en-GB" altLang="en-US" sz="1600">
                <a:latin typeface="Times New Roman" pitchFamily="18" charset="0"/>
                <a:sym typeface="Wingdings" pitchFamily="2" charset="2"/>
              </a:rPr>
              <a:t> Nuclear Data (% Change or Covariance)  Integral Results</a:t>
            </a:r>
            <a:endParaRPr lang="en-US" altLang="en-US" sz="1600">
              <a:latin typeface="Times New Roman" pitchFamily="18"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altLang="en-US" smtClean="0">
                <a:latin typeface="Arial" charset="0"/>
                <a:cs typeface="Arial" charset="0"/>
              </a:rPr>
              <a:t>Contents</a:t>
            </a:r>
          </a:p>
        </p:txBody>
      </p:sp>
      <p:sp>
        <p:nvSpPr>
          <p:cNvPr id="3" name="Content Placeholder 2"/>
          <p:cNvSpPr>
            <a:spLocks noGrp="1"/>
          </p:cNvSpPr>
          <p:nvPr>
            <p:ph idx="1"/>
          </p:nvPr>
        </p:nvSpPr>
        <p:spPr/>
        <p:txBody>
          <a:bodyPr/>
          <a:lstStyle/>
          <a:p>
            <a:pPr marL="457200" indent="-457200">
              <a:spcAft>
                <a:spcPts val="1800"/>
              </a:spcAft>
              <a:buFont typeface="+mj-lt"/>
              <a:buAutoNum type="arabicPeriod"/>
              <a:defRPr/>
            </a:pPr>
            <a:r>
              <a:rPr lang="en-GB" b="1" dirty="0">
                <a:solidFill>
                  <a:srgbClr val="3366CC"/>
                </a:solidFill>
                <a:latin typeface="Arial" charset="0"/>
                <a:cs typeface="Arial" charset="0"/>
              </a:rPr>
              <a:t>Introduction, means of use, benefits &amp; limitations…</a:t>
            </a:r>
          </a:p>
          <a:p>
            <a:pPr marL="457200" indent="-457200">
              <a:buFont typeface="+mj-lt"/>
              <a:buAutoNum type="arabicPeriod"/>
              <a:defRPr/>
            </a:pPr>
            <a:r>
              <a:rPr lang="en-GB" b="1" dirty="0">
                <a:solidFill>
                  <a:srgbClr val="3366CC"/>
                </a:solidFill>
                <a:latin typeface="Arial" charset="0"/>
                <a:cs typeface="Arial" charset="0"/>
              </a:rPr>
              <a:t>Loading benchmark sensitivities and results</a:t>
            </a:r>
          </a:p>
          <a:p>
            <a:pPr marL="457200" indent="-457200">
              <a:buFont typeface="+mj-lt"/>
              <a:buAutoNum type="arabicPeriod"/>
              <a:defRPr/>
            </a:pPr>
            <a:r>
              <a:rPr lang="en-GB" b="1" dirty="0">
                <a:solidFill>
                  <a:srgbClr val="3366CC"/>
                </a:solidFill>
                <a:latin typeface="Arial" charset="0"/>
                <a:cs typeface="Arial" charset="0"/>
              </a:rPr>
              <a:t>Inputting nuclear data perturbations</a:t>
            </a:r>
          </a:p>
          <a:p>
            <a:pPr marL="457200" indent="-457200">
              <a:buFont typeface="+mj-lt"/>
              <a:buAutoNum type="arabicPeriod"/>
              <a:defRPr/>
            </a:pPr>
            <a:r>
              <a:rPr lang="en-GB" b="1" dirty="0">
                <a:solidFill>
                  <a:srgbClr val="3366CC"/>
                </a:solidFill>
                <a:latin typeface="Arial" charset="0"/>
                <a:cs typeface="Arial" charset="0"/>
              </a:rPr>
              <a:t>Launch, visualise and interpret results</a:t>
            </a:r>
          </a:p>
          <a:p>
            <a:pPr marL="0" indent="0">
              <a:spcBef>
                <a:spcPts val="1800"/>
              </a:spcBef>
              <a:spcAft>
                <a:spcPts val="1800"/>
              </a:spcAft>
              <a:buFont typeface="Arial" charset="0"/>
              <a:buNone/>
              <a:defRPr/>
            </a:pPr>
            <a:r>
              <a:rPr lang="en-GB" b="1" dirty="0">
                <a:solidFill>
                  <a:srgbClr val="3366CC"/>
                </a:solidFill>
                <a:latin typeface="Arial" charset="0"/>
                <a:cs typeface="Arial" charset="0"/>
              </a:rPr>
              <a:t>Class </a:t>
            </a:r>
            <a:r>
              <a:rPr lang="en-GB" b="1" dirty="0" smtClean="0">
                <a:solidFill>
                  <a:srgbClr val="3366CC"/>
                </a:solidFill>
                <a:latin typeface="Arial" charset="0"/>
                <a:cs typeface="Arial" charset="0"/>
              </a:rPr>
              <a:t>exercise 1 </a:t>
            </a:r>
            <a:r>
              <a:rPr lang="en-GB" b="1" dirty="0">
                <a:solidFill>
                  <a:srgbClr val="3366CC"/>
                </a:solidFill>
                <a:latin typeface="Arial" charset="0"/>
                <a:cs typeface="Arial" charset="0"/>
              </a:rPr>
              <a:t>– </a:t>
            </a:r>
            <a:r>
              <a:rPr lang="en-GB" b="1" dirty="0" smtClean="0">
                <a:solidFill>
                  <a:srgbClr val="3366CC"/>
                </a:solidFill>
                <a:latin typeface="Arial" charset="0"/>
                <a:cs typeface="Arial" charset="0"/>
              </a:rPr>
              <a:t>steps 2, 3 </a:t>
            </a:r>
            <a:r>
              <a:rPr lang="en-GB" b="1" dirty="0">
                <a:solidFill>
                  <a:srgbClr val="3366CC"/>
                </a:solidFill>
                <a:latin typeface="Arial" charset="0"/>
                <a:cs typeface="Arial" charset="0"/>
              </a:rPr>
              <a:t>&amp; </a:t>
            </a:r>
            <a:r>
              <a:rPr lang="en-GB" b="1" dirty="0" smtClean="0">
                <a:solidFill>
                  <a:srgbClr val="3366CC"/>
                </a:solidFill>
                <a:latin typeface="Arial" charset="0"/>
                <a:cs typeface="Arial" charset="0"/>
              </a:rPr>
              <a:t>4</a:t>
            </a:r>
          </a:p>
          <a:p>
            <a:pPr marL="457200" indent="-457200">
              <a:buFont typeface="+mj-lt"/>
              <a:buAutoNum type="arabicPeriod" startAt="5"/>
              <a:defRPr/>
            </a:pPr>
            <a:r>
              <a:rPr lang="en-GB" b="1" dirty="0" smtClean="0">
                <a:solidFill>
                  <a:srgbClr val="3366CC"/>
                </a:solidFill>
                <a:latin typeface="Arial" charset="0"/>
                <a:cs typeface="Arial" charset="0"/>
              </a:rPr>
              <a:t>Adding covariance matrices to the calculation</a:t>
            </a:r>
          </a:p>
          <a:p>
            <a:pPr marL="457200" indent="-457200">
              <a:buFont typeface="+mj-lt"/>
              <a:buAutoNum type="arabicPeriod" startAt="5"/>
              <a:defRPr/>
            </a:pPr>
            <a:r>
              <a:rPr lang="en-GB" b="1" dirty="0" smtClean="0">
                <a:solidFill>
                  <a:srgbClr val="3366CC"/>
                </a:solidFill>
                <a:latin typeface="Arial" charset="0"/>
                <a:cs typeface="Arial" charset="0"/>
              </a:rPr>
              <a:t>More visualisation possibilities</a:t>
            </a:r>
          </a:p>
          <a:p>
            <a:pPr marL="457200" indent="-457200">
              <a:buFont typeface="+mj-lt"/>
              <a:buAutoNum type="arabicPeriod" startAt="5"/>
              <a:defRPr/>
            </a:pPr>
            <a:r>
              <a:rPr lang="en-GB" b="1" dirty="0" smtClean="0">
                <a:solidFill>
                  <a:srgbClr val="3366CC"/>
                </a:solidFill>
                <a:latin typeface="Arial" charset="0"/>
                <a:cs typeface="Arial" charset="0"/>
              </a:rPr>
              <a:t>Future developments to be made</a:t>
            </a:r>
          </a:p>
          <a:p>
            <a:pPr marL="0" indent="0">
              <a:spcBef>
                <a:spcPts val="1800"/>
              </a:spcBef>
              <a:spcAft>
                <a:spcPts val="1800"/>
              </a:spcAft>
              <a:buFont typeface="Arial" charset="0"/>
              <a:buNone/>
              <a:defRPr/>
            </a:pPr>
            <a:r>
              <a:rPr lang="en-GB" b="1" dirty="0">
                <a:solidFill>
                  <a:srgbClr val="3366CC"/>
                </a:solidFill>
                <a:latin typeface="Arial" charset="0"/>
                <a:cs typeface="Arial" charset="0"/>
              </a:rPr>
              <a:t>Class exercise 2 – try out steps </a:t>
            </a:r>
            <a:r>
              <a:rPr lang="en-GB" b="1" dirty="0" smtClean="0">
                <a:solidFill>
                  <a:srgbClr val="3366CC"/>
                </a:solidFill>
                <a:latin typeface="Arial" charset="0"/>
                <a:cs typeface="Arial" charset="0"/>
              </a:rPr>
              <a:t>5 </a:t>
            </a:r>
            <a:r>
              <a:rPr lang="en-GB" b="1" dirty="0">
                <a:solidFill>
                  <a:srgbClr val="3366CC"/>
                </a:solidFill>
                <a:latin typeface="Arial" charset="0"/>
                <a:cs typeface="Arial" charset="0"/>
              </a:rPr>
              <a:t>&amp; </a:t>
            </a:r>
            <a:r>
              <a:rPr lang="en-GB" b="1" dirty="0" smtClean="0">
                <a:solidFill>
                  <a:srgbClr val="3366CC"/>
                </a:solidFill>
                <a:latin typeface="Arial" charset="0"/>
                <a:cs typeface="Arial" charset="0"/>
              </a:rPr>
              <a:t>6</a:t>
            </a:r>
            <a:endParaRPr lang="en-GB" b="1" dirty="0">
              <a:solidFill>
                <a:srgbClr val="3366CC"/>
              </a:solidFill>
              <a:latin typeface="Arial" charset="0"/>
              <a:cs typeface="Arial" charset="0"/>
            </a:endParaRPr>
          </a:p>
          <a:p>
            <a:pPr>
              <a:defRPr/>
            </a:pPr>
            <a:endParaRPr lang="en-GB" dirty="0" smtClean="0"/>
          </a:p>
          <a:p>
            <a:pPr>
              <a:defRPr/>
            </a:pPr>
            <a:endParaRPr lang="en-GB" dirty="0"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altLang="en-US" smtClean="0">
                <a:latin typeface="Arial" charset="0"/>
                <a:cs typeface="Arial" charset="0"/>
              </a:rPr>
              <a:t>Launching the Software</a:t>
            </a:r>
          </a:p>
        </p:txBody>
      </p:sp>
      <p:sp>
        <p:nvSpPr>
          <p:cNvPr id="11267" name="Content Placeholder 2"/>
          <p:cNvSpPr>
            <a:spLocks noGrp="1"/>
          </p:cNvSpPr>
          <p:nvPr>
            <p:ph idx="1"/>
          </p:nvPr>
        </p:nvSpPr>
        <p:spPr>
          <a:xfrm>
            <a:off x="228600" y="1655763"/>
            <a:ext cx="8458200" cy="4668837"/>
          </a:xfrm>
        </p:spPr>
        <p:txBody>
          <a:bodyPr/>
          <a:lstStyle/>
          <a:p>
            <a:pPr>
              <a:buFont typeface="Wingdings" pitchFamily="2" charset="2"/>
              <a:buChar char="Ø"/>
            </a:pPr>
            <a:r>
              <a:rPr lang="en-GB" altLang="en-US" b="1" smtClean="0">
                <a:solidFill>
                  <a:srgbClr val="3366CC"/>
                </a:solidFill>
                <a:latin typeface="Arial" charset="0"/>
                <a:cs typeface="Arial" charset="0"/>
              </a:rPr>
              <a:t>NDaST is another JAVA based tool and feels very similar to those already seen</a:t>
            </a:r>
          </a:p>
          <a:p>
            <a:pPr>
              <a:buFont typeface="Wingdings" pitchFamily="2" charset="2"/>
              <a:buChar char="Ø"/>
            </a:pPr>
            <a:r>
              <a:rPr lang="en-GB" altLang="en-US" b="1" smtClean="0">
                <a:solidFill>
                  <a:srgbClr val="3366CC"/>
                </a:solidFill>
                <a:latin typeface="Arial" charset="0"/>
                <a:cs typeface="Arial" charset="0"/>
              </a:rPr>
              <a:t>It’s free, there’s no password and is run by launching from the NEA website</a:t>
            </a:r>
          </a:p>
          <a:p>
            <a:pPr lvl="1">
              <a:buFont typeface="Wingdings" pitchFamily="2" charset="2"/>
              <a:buChar char="Ø"/>
            </a:pPr>
            <a:r>
              <a:rPr lang="en-GB" altLang="en-US" b="1" smtClean="0">
                <a:solidFill>
                  <a:srgbClr val="3366CC"/>
                </a:solidFill>
                <a:latin typeface="Arial" charset="0"/>
                <a:cs typeface="Arial" charset="0"/>
                <a:hlinkClick r:id="rId2"/>
              </a:rPr>
              <a:t>www.oecd-nea.org/ndast/</a:t>
            </a:r>
            <a:endParaRPr lang="en-GB" altLang="en-US" b="1" smtClean="0">
              <a:solidFill>
                <a:srgbClr val="3366CC"/>
              </a:solidFill>
              <a:latin typeface="Arial" charset="0"/>
              <a:cs typeface="Arial" charset="0"/>
            </a:endParaRPr>
          </a:p>
          <a:p>
            <a:pPr>
              <a:buFont typeface="Wingdings" pitchFamily="2" charset="2"/>
              <a:buChar char="Ø"/>
            </a:pPr>
            <a:r>
              <a:rPr lang="en-GB" altLang="en-US" b="1" smtClean="0">
                <a:solidFill>
                  <a:srgbClr val="3366CC"/>
                </a:solidFill>
                <a:latin typeface="Arial" charset="0"/>
                <a:cs typeface="Arial" charset="0"/>
              </a:rPr>
              <a:t>Your DICE and IDAT settings will be reused</a:t>
            </a:r>
          </a:p>
          <a:p>
            <a:pPr>
              <a:buFont typeface="Wingdings" pitchFamily="2" charset="2"/>
              <a:buChar char="Ø"/>
            </a:pPr>
            <a:r>
              <a:rPr lang="en-GB" altLang="en-US" b="1" smtClean="0">
                <a:solidFill>
                  <a:srgbClr val="3366CC"/>
                </a:solidFill>
                <a:latin typeface="Arial" charset="0"/>
                <a:cs typeface="Arial" charset="0"/>
              </a:rPr>
              <a:t>Any personal ‘bases’ you have loaded into JANIS can be connected for use</a:t>
            </a:r>
          </a:p>
          <a:p>
            <a:pPr>
              <a:buFont typeface="Wingdings" pitchFamily="2" charset="2"/>
              <a:buChar char="Ø"/>
            </a:pPr>
            <a:r>
              <a:rPr lang="en-GB" altLang="en-US" b="1" smtClean="0">
                <a:solidFill>
                  <a:srgbClr val="3366CC"/>
                </a:solidFill>
                <a:latin typeface="Arial" charset="0"/>
                <a:cs typeface="Arial" charset="0"/>
              </a:rPr>
              <a:t>Computational load on your computer is minimal – designed to let NEA servers bear the brunt, while you reap the benefits!</a:t>
            </a:r>
          </a:p>
          <a:p>
            <a:endParaRPr lang="en-GB" altLang="en-US" b="1" smtClean="0">
              <a:solidFill>
                <a:srgbClr val="3366CC"/>
              </a:solidFill>
              <a:latin typeface="Arial" charset="0"/>
              <a:cs typeface="Arial" charset="0"/>
            </a:endParaRPr>
          </a:p>
          <a:p>
            <a:endParaRPr lang="en-GB" altLang="en-US" smtClean="0">
              <a:latin typeface="Arial" charset="0"/>
              <a:cs typeface="Arial" charset="0"/>
            </a:endParaRPr>
          </a:p>
          <a:p>
            <a:endParaRPr lang="en-GB" altLang="en-US" smtClean="0">
              <a:latin typeface="Arial" charset="0"/>
              <a:cs typeface="Arial"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NEA-PowerPoi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9527</TotalTime>
  <Words>2965</Words>
  <Application>Microsoft Office PowerPoint</Application>
  <PresentationFormat>On-screen Show (4:3)</PresentationFormat>
  <Paragraphs>428</Paragraphs>
  <Slides>60</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60</vt:i4>
      </vt:variant>
    </vt:vector>
  </HeadingPairs>
  <TitlesOfParts>
    <vt:vector size="67" baseType="lpstr">
      <vt:lpstr>Times New Roman</vt:lpstr>
      <vt:lpstr>Arial</vt:lpstr>
      <vt:lpstr>Calibri</vt:lpstr>
      <vt:lpstr>Arial Unicode MS</vt:lpstr>
      <vt:lpstr>Wingdings</vt:lpstr>
      <vt:lpstr>Rod</vt:lpstr>
      <vt:lpstr>NEA-PowerPoint-Template</vt:lpstr>
      <vt:lpstr>PowerPoint Presentation</vt:lpstr>
      <vt:lpstr>Overview</vt:lpstr>
      <vt:lpstr>Background</vt:lpstr>
      <vt:lpstr>Database for ICSBEP [DICE] Sensitivity Data Status</vt:lpstr>
      <vt:lpstr>PowerPoint Presentation</vt:lpstr>
      <vt:lpstr>Integrating Sensitivity Data With Nuclear Data</vt:lpstr>
      <vt:lpstr>Nuclear Data Sensitivity Tool (NDaST) Flowchart</vt:lpstr>
      <vt:lpstr>Contents</vt:lpstr>
      <vt:lpstr>Launching the Software</vt:lpstr>
      <vt:lpstr>Depending on What You Want Benchmarking Can Be Computer Intensive</vt:lpstr>
      <vt:lpstr>Benefits</vt:lpstr>
      <vt:lpstr>Limitations</vt:lpstr>
      <vt:lpstr>Intended Scientific Value</vt:lpstr>
      <vt:lpstr>PowerPoint Presentation</vt:lpstr>
      <vt:lpstr>Some Results of Swapping Files, vs Summing the Separate Effect and NDaST</vt:lpstr>
      <vt:lpstr>Panel 1: Select Benchmark Sensitivity Data</vt:lpstr>
      <vt:lpstr>Panel 1: Select Benchmark Sensitivity Data</vt:lpstr>
      <vt:lpstr>Simple Benchmark Selection - ID</vt:lpstr>
      <vt:lpstr>Simple Benchmark Selection - Flux</vt:lpstr>
      <vt:lpstr>Simple Benchmark Selection - Library</vt:lpstr>
      <vt:lpstr>Sensitive Benchmark Search</vt:lpstr>
      <vt:lpstr>Addition of Benchmarks to Set</vt:lpstr>
      <vt:lpstr>Addition of Benchmarks to Set</vt:lpstr>
      <vt:lpstr>Edit Benchmark Data</vt:lpstr>
      <vt:lpstr>Add ‘New Benchmark’</vt:lpstr>
      <vt:lpstr>Save and Load Options</vt:lpstr>
      <vt:lpstr>Editable xml File</vt:lpstr>
      <vt:lpstr>Panel 2: Isotope-Reaction-Energy Perturbations </vt:lpstr>
      <vt:lpstr> Add Energy &amp; Perturbation Manually </vt:lpstr>
      <vt:lpstr> Add Energy &amp; Perturbation Manually </vt:lpstr>
      <vt:lpstr>Paste Energies &amp; Perturbations </vt:lpstr>
      <vt:lpstr>Computation of Ratios in JANIS</vt:lpstr>
      <vt:lpstr>Launch Perturbation Calculation </vt:lpstr>
      <vt:lpstr>Output Window and Plots (1)</vt:lpstr>
      <vt:lpstr>Delta keff Output and Plot</vt:lpstr>
      <vt:lpstr>Delta keff Output: Physical Form</vt:lpstr>
      <vt:lpstr>C/E Output Plot: BM ID</vt:lpstr>
      <vt:lpstr>C/E Output Plot: Calculation Library + Tooltips</vt:lpstr>
      <vt:lpstr>Output Table: Detail Popup (C/E)</vt:lpstr>
      <vt:lpstr>Output Table: Detail Popup (Perturbation)</vt:lpstr>
      <vt:lpstr>Exercise 1 - Perturbations</vt:lpstr>
      <vt:lpstr>Exercise 1 – Example Perturbations</vt:lpstr>
      <vt:lpstr>Panel 3: Select XS Covariance Data</vt:lpstr>
      <vt:lpstr>JANIS Covariance Search</vt:lpstr>
      <vt:lpstr>View Selected Covariance Files</vt:lpstr>
      <vt:lpstr>Launch Uncertainty Calculation </vt:lpstr>
      <vt:lpstr>Output Window and Plots (2)</vt:lpstr>
      <vt:lpstr>Delta keff Output and Plot</vt:lpstr>
      <vt:lpstr>Delta keff Output: Tooltips</vt:lpstr>
      <vt:lpstr>C/E Output Plot: BM ID</vt:lpstr>
      <vt:lpstr>C/E Output Plot: BM ID Filtered</vt:lpstr>
      <vt:lpstr>Save Output Data</vt:lpstr>
      <vt:lpstr>Output Table: Detail Popup (Uncertainty)</vt:lpstr>
      <vt:lpstr>Output Table: Detail Popup (Uncertainty)</vt:lpstr>
      <vt:lpstr>Future NDaST Plans</vt:lpstr>
      <vt:lpstr>Future NDaST Plans</vt:lpstr>
      <vt:lpstr>Exercise (2) – Add Covariances</vt:lpstr>
      <vt:lpstr>Summary</vt:lpstr>
      <vt:lpstr>Summary</vt:lpstr>
      <vt:lpstr>PowerPoint Presentation</vt:lpstr>
    </vt:vector>
  </TitlesOfParts>
  <Company>OECD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client07</dc:creator>
  <cp:lastModifiedBy>Win7Migrat</cp:lastModifiedBy>
  <cp:revision>346</cp:revision>
  <cp:lastPrinted>2014-06-17T14:24:23Z</cp:lastPrinted>
  <dcterms:created xsi:type="dcterms:W3CDTF">2011-02-16T10:53:39Z</dcterms:created>
  <dcterms:modified xsi:type="dcterms:W3CDTF">2017-03-29T07:34:41Z</dcterms:modified>
</cp:coreProperties>
</file>