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4068" r:id="rId1"/>
    <p:sldMasterId id="2147484239" r:id="rId2"/>
  </p:sldMasterIdLst>
  <p:notesMasterIdLst>
    <p:notesMasterId r:id="rId11"/>
  </p:notesMasterIdLst>
  <p:handoutMasterIdLst>
    <p:handoutMasterId r:id="rId12"/>
  </p:handoutMasterIdLst>
  <p:sldIdLst>
    <p:sldId id="288" r:id="rId3"/>
    <p:sldId id="289" r:id="rId4"/>
    <p:sldId id="292" r:id="rId5"/>
    <p:sldId id="290" r:id="rId6"/>
    <p:sldId id="294" r:id="rId7"/>
    <p:sldId id="291" r:id="rId8"/>
    <p:sldId id="293" r:id="rId9"/>
    <p:sldId id="278" r:id="rId10"/>
  </p:sldIdLst>
  <p:sldSz cx="12192000" cy="6858000"/>
  <p:notesSz cx="6805613" cy="99441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+mn-lt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+mn-lt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+mn-lt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+mn-lt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+mn-lt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+mn-lt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+mn-lt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+mn-lt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+mn-lt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2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OORE Laurie, NEA/POL/CEN" initials="MLN" lastIdx="1" clrIdx="0">
    <p:extLst>
      <p:ext uri="{19B8F6BF-5375-455C-9EA6-DF929625EA0E}">
        <p15:presenceInfo xmlns:p15="http://schemas.microsoft.com/office/powerpoint/2012/main" userId="S-1-5-21-3605887142-3043520036-899046653-381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99"/>
    <a:srgbClr val="F9F9F9"/>
    <a:srgbClr val="F5F5F5"/>
    <a:srgbClr val="02889E"/>
    <a:srgbClr val="7F7F7F"/>
    <a:srgbClr val="FBBC0E"/>
    <a:srgbClr val="005878"/>
    <a:srgbClr val="22567C"/>
    <a:srgbClr val="000000"/>
    <a:srgbClr val="0C68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58" autoAdjust="0"/>
    <p:restoredTop sz="86364" autoAdjust="0"/>
  </p:normalViewPr>
  <p:slideViewPr>
    <p:cSldViewPr>
      <p:cViewPr varScale="1">
        <p:scale>
          <a:sx n="59" d="100"/>
          <a:sy n="59" d="100"/>
        </p:scale>
        <p:origin x="772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8" d="100"/>
        <a:sy n="158" d="100"/>
      </p:scale>
      <p:origin x="0" y="2808"/>
    </p:cViewPr>
  </p:sorterViewPr>
  <p:notesViewPr>
    <p:cSldViewPr>
      <p:cViewPr varScale="1">
        <p:scale>
          <a:sx n="77" d="100"/>
          <a:sy n="77" d="100"/>
        </p:scale>
        <p:origin x="2772" y="90"/>
      </p:cViewPr>
      <p:guideLst>
        <p:guide orient="horz" pos="3132"/>
        <p:guide pos="214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420895-6F62-48CA-B5FA-431603F5D2D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FCC51EB-D780-42FF-88B0-29B39F1DD053}">
      <dgm:prSet phldrT="[Text]" custT="1"/>
      <dgm:spPr>
        <a:solidFill>
          <a:schemeClr val="bg2">
            <a:lumMod val="50000"/>
            <a:alpha val="80000"/>
          </a:schemeClr>
        </a:solidFill>
        <a:ln w="76200"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GB" sz="2800" b="1" dirty="0" smtClean="0"/>
            <a:t>34 </a:t>
          </a:r>
          <a:r>
            <a:rPr lang="en-GB" sz="2800" b="0" dirty="0" smtClean="0"/>
            <a:t>member countries + partners </a:t>
          </a:r>
          <a:br>
            <a:rPr lang="en-GB" sz="2800" b="0" dirty="0" smtClean="0"/>
          </a:br>
          <a:r>
            <a:rPr lang="en-GB" sz="2800" b="0" dirty="0" smtClean="0"/>
            <a:t>(e.g. China, India, Brazil, etc.)</a:t>
          </a:r>
          <a:endParaRPr lang="en-US" sz="2800" b="0" dirty="0"/>
        </a:p>
      </dgm:t>
    </dgm:pt>
    <dgm:pt modelId="{D851F320-DD70-4F22-A6DA-9AFC7CA5F32F}" type="parTrans" cxnId="{DC66D4EC-A63C-425F-A7BC-5287C9AD8FE8}">
      <dgm:prSet/>
      <dgm:spPr/>
      <dgm:t>
        <a:bodyPr/>
        <a:lstStyle/>
        <a:p>
          <a:endParaRPr lang="en-US" sz="2800"/>
        </a:p>
      </dgm:t>
    </dgm:pt>
    <dgm:pt modelId="{45D747A5-9435-4BD1-896B-F4EB748DE151}" type="sibTrans" cxnId="{DC66D4EC-A63C-425F-A7BC-5287C9AD8FE8}">
      <dgm:prSet/>
      <dgm:spPr/>
      <dgm:t>
        <a:bodyPr/>
        <a:lstStyle/>
        <a:p>
          <a:endParaRPr lang="en-US" sz="2800"/>
        </a:p>
      </dgm:t>
    </dgm:pt>
    <dgm:pt modelId="{C58993F5-D670-4D83-8263-E650E6B78A0B}">
      <dgm:prSet custT="1"/>
      <dgm:spPr>
        <a:solidFill>
          <a:schemeClr val="bg2">
            <a:lumMod val="75000"/>
            <a:alpha val="80000"/>
          </a:schemeClr>
        </a:solidFill>
        <a:ln w="76200"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GB" sz="2800" b="1" dirty="0" smtClean="0">
              <a:solidFill>
                <a:schemeClr val="bg1"/>
              </a:solidFill>
            </a:rPr>
            <a:t>8 </a:t>
          </a:r>
          <a:r>
            <a:rPr lang="en-GB" sz="2800" b="0" dirty="0" smtClean="0">
              <a:solidFill>
                <a:schemeClr val="bg1"/>
              </a:solidFill>
            </a:rPr>
            <a:t>standing technical committees </a:t>
          </a:r>
          <a:r>
            <a:rPr lang="en-GB" sz="2800" b="1" dirty="0" smtClean="0">
              <a:solidFill>
                <a:schemeClr val="bg1"/>
              </a:solidFill>
            </a:rPr>
            <a:t/>
          </a:r>
          <a:br>
            <a:rPr lang="en-GB" sz="2800" b="1" dirty="0" smtClean="0">
              <a:solidFill>
                <a:schemeClr val="bg1"/>
              </a:solidFill>
            </a:rPr>
          </a:br>
          <a:r>
            <a:rPr lang="en-GB" altLang="en-US" sz="2800" b="1" dirty="0" smtClean="0"/>
            <a:t>1 </a:t>
          </a:r>
          <a:r>
            <a:rPr lang="en-GB" altLang="en-US" sz="2800" b="0" dirty="0" smtClean="0"/>
            <a:t>management board</a:t>
          </a:r>
          <a:r>
            <a:rPr lang="en-GB" sz="2800" b="1" dirty="0" smtClean="0">
              <a:solidFill>
                <a:schemeClr val="bg1"/>
              </a:solidFill>
            </a:rPr>
            <a:t/>
          </a:r>
          <a:br>
            <a:rPr lang="en-GB" sz="2800" b="1" dirty="0" smtClean="0">
              <a:solidFill>
                <a:schemeClr val="bg1"/>
              </a:solidFill>
            </a:rPr>
          </a:br>
          <a:r>
            <a:rPr lang="en-GB" sz="2800" b="1" dirty="0" smtClean="0">
              <a:solidFill>
                <a:schemeClr val="bg1"/>
              </a:solidFill>
            </a:rPr>
            <a:t>74 </a:t>
          </a:r>
          <a:r>
            <a:rPr lang="en-GB" sz="2800" b="0" dirty="0" smtClean="0">
              <a:solidFill>
                <a:schemeClr val="bg1"/>
              </a:solidFill>
            </a:rPr>
            <a:t>working parties and expert groups</a:t>
          </a:r>
          <a:endParaRPr lang="en-GB" sz="2800" b="0" dirty="0">
            <a:solidFill>
              <a:schemeClr val="bg1"/>
            </a:solidFill>
          </a:endParaRPr>
        </a:p>
      </dgm:t>
    </dgm:pt>
    <dgm:pt modelId="{C76E00A1-2F23-46AD-8A39-8E546B87F577}" type="parTrans" cxnId="{AE12D0F7-80BC-4393-931F-4466B581F306}">
      <dgm:prSet/>
      <dgm:spPr/>
      <dgm:t>
        <a:bodyPr/>
        <a:lstStyle/>
        <a:p>
          <a:endParaRPr lang="en-US" sz="2800"/>
        </a:p>
      </dgm:t>
    </dgm:pt>
    <dgm:pt modelId="{3DEAEE45-FB6F-4990-9BFE-2A84E62FD206}" type="sibTrans" cxnId="{AE12D0F7-80BC-4393-931F-4466B581F306}">
      <dgm:prSet/>
      <dgm:spPr/>
      <dgm:t>
        <a:bodyPr/>
        <a:lstStyle/>
        <a:p>
          <a:endParaRPr lang="en-US" sz="2800"/>
        </a:p>
      </dgm:t>
    </dgm:pt>
    <dgm:pt modelId="{3AA419B1-F251-48BE-AACC-1C18220AC73C}">
      <dgm:prSet custT="1"/>
      <dgm:spPr>
        <a:solidFill>
          <a:schemeClr val="bg2">
            <a:lumMod val="50000"/>
            <a:alpha val="80000"/>
          </a:schemeClr>
        </a:solidFill>
        <a:ln w="76200"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GB" sz="2800" b="1" dirty="0" smtClean="0">
              <a:solidFill>
                <a:schemeClr val="bg1"/>
              </a:solidFill>
            </a:rPr>
            <a:t>26 </a:t>
          </a:r>
          <a:r>
            <a:rPr lang="en-US" sz="2800" b="0" dirty="0" smtClean="0">
              <a:solidFill>
                <a:schemeClr val="bg1"/>
              </a:solidFill>
            </a:rPr>
            <a:t>international joint projects</a:t>
          </a:r>
          <a:endParaRPr lang="en-US" sz="2800" b="0" dirty="0">
            <a:solidFill>
              <a:schemeClr val="bg1"/>
            </a:solidFill>
          </a:endParaRPr>
        </a:p>
      </dgm:t>
    </dgm:pt>
    <dgm:pt modelId="{14766793-9662-4179-98B8-C35E08D54459}" type="parTrans" cxnId="{3F9E1C6A-9B5A-47B9-B7C2-AE841740842E}">
      <dgm:prSet/>
      <dgm:spPr/>
      <dgm:t>
        <a:bodyPr/>
        <a:lstStyle/>
        <a:p>
          <a:endParaRPr lang="en-US" sz="2800"/>
        </a:p>
      </dgm:t>
    </dgm:pt>
    <dgm:pt modelId="{1A2944E5-2A83-4B7B-B7A3-66A9DD1E0BDC}" type="sibTrans" cxnId="{3F9E1C6A-9B5A-47B9-B7C2-AE841740842E}">
      <dgm:prSet/>
      <dgm:spPr/>
      <dgm:t>
        <a:bodyPr/>
        <a:lstStyle/>
        <a:p>
          <a:endParaRPr lang="en-US" sz="2800"/>
        </a:p>
      </dgm:t>
    </dgm:pt>
    <dgm:pt modelId="{E49070D5-4DFA-4B18-A550-C0447525ADF9}">
      <dgm:prSet custT="1"/>
      <dgm:spPr>
        <a:solidFill>
          <a:schemeClr val="bg2">
            <a:lumMod val="75000"/>
            <a:alpha val="80000"/>
          </a:schemeClr>
        </a:solidFill>
        <a:ln w="76200"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sz="2800" b="1" dirty="0" smtClean="0">
              <a:solidFill>
                <a:schemeClr val="bg1"/>
              </a:solidFill>
            </a:rPr>
            <a:t>The NEA Data Bank – </a:t>
          </a:r>
          <a:r>
            <a:rPr lang="en-US" sz="2800" b="0" dirty="0" smtClean="0">
              <a:solidFill>
                <a:schemeClr val="bg1"/>
              </a:solidFill>
            </a:rPr>
            <a:t>a major international resource</a:t>
          </a:r>
          <a:endParaRPr lang="en-US" sz="2800" b="0" dirty="0">
            <a:solidFill>
              <a:prstClr val="black"/>
            </a:solidFill>
          </a:endParaRPr>
        </a:p>
      </dgm:t>
    </dgm:pt>
    <dgm:pt modelId="{07AAD471-F206-4B64-8C2F-0408EF4495AB}" type="parTrans" cxnId="{25845961-BE0C-413C-9906-5D51630A0BC7}">
      <dgm:prSet/>
      <dgm:spPr/>
      <dgm:t>
        <a:bodyPr/>
        <a:lstStyle/>
        <a:p>
          <a:endParaRPr lang="en-US" sz="2800"/>
        </a:p>
      </dgm:t>
    </dgm:pt>
    <dgm:pt modelId="{BD531C15-8E51-43ED-8BA8-019F62B2705E}" type="sibTrans" cxnId="{25845961-BE0C-413C-9906-5D51630A0BC7}">
      <dgm:prSet/>
      <dgm:spPr/>
      <dgm:t>
        <a:bodyPr/>
        <a:lstStyle/>
        <a:p>
          <a:endParaRPr lang="en-US" sz="2800"/>
        </a:p>
      </dgm:t>
    </dgm:pt>
    <dgm:pt modelId="{B87427A2-9D5E-4520-96E5-BCC30CFFB010}" type="pres">
      <dgm:prSet presAssocID="{B0420895-6F62-48CA-B5FA-431603F5D2D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85121A9-643F-41C5-8BC6-D1554DFAD959}" type="pres">
      <dgm:prSet presAssocID="{EFCC51EB-D780-42FF-88B0-29B39F1DD053}" presName="parentText" presStyleLbl="node1" presStyleIdx="0" presStyleCnt="4" custScaleY="82415" custLinFactNeighborY="3673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E6F404-9D70-4988-AFB0-563D4098EE94}" type="pres">
      <dgm:prSet presAssocID="{45D747A5-9435-4BD1-896B-F4EB748DE151}" presName="spacer" presStyleCnt="0"/>
      <dgm:spPr/>
    </dgm:pt>
    <dgm:pt modelId="{108676AB-0BFB-4AC2-9E93-6B569ED7CCF7}" type="pres">
      <dgm:prSet presAssocID="{C58993F5-D670-4D83-8263-E650E6B78A0B}" presName="parentText" presStyleLbl="node1" presStyleIdx="1" presStyleCnt="4" custScaleY="112696" custLinFactNeighborY="-2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15D630-9BBD-47B7-8B4B-C06EF5CE128D}" type="pres">
      <dgm:prSet presAssocID="{3DEAEE45-FB6F-4990-9BFE-2A84E62FD206}" presName="spacer" presStyleCnt="0"/>
      <dgm:spPr/>
    </dgm:pt>
    <dgm:pt modelId="{8400DD9A-B325-4908-A12C-0FD6A8D27895}" type="pres">
      <dgm:prSet presAssocID="{3AA419B1-F251-48BE-AACC-1C18220AC73C}" presName="parentText" presStyleLbl="node1" presStyleIdx="2" presStyleCnt="4" custScaleY="63905" custLinFactNeighborY="-5868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E7BE7E5-6949-46D5-8B45-58977431A7AE}" type="pres">
      <dgm:prSet presAssocID="{1A2944E5-2A83-4B7B-B7A3-66A9DD1E0BDC}" presName="spacer" presStyleCnt="0"/>
      <dgm:spPr/>
    </dgm:pt>
    <dgm:pt modelId="{BD88F744-892F-48D0-A0EB-946C3D00BE1A}" type="pres">
      <dgm:prSet presAssocID="{E49070D5-4DFA-4B18-A550-C0447525ADF9}" presName="parentText" presStyleLbl="node1" presStyleIdx="3" presStyleCnt="4" custScaleY="57555" custLinFactY="-109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61867A5-6930-4AB1-9FB6-6695E4D849F8}" type="presOf" srcId="{C58993F5-D670-4D83-8263-E650E6B78A0B}" destId="{108676AB-0BFB-4AC2-9E93-6B569ED7CCF7}" srcOrd="0" destOrd="0" presId="urn:microsoft.com/office/officeart/2005/8/layout/vList2"/>
    <dgm:cxn modelId="{AE12D0F7-80BC-4393-931F-4466B581F306}" srcId="{B0420895-6F62-48CA-B5FA-431603F5D2D3}" destId="{C58993F5-D670-4D83-8263-E650E6B78A0B}" srcOrd="1" destOrd="0" parTransId="{C76E00A1-2F23-46AD-8A39-8E546B87F577}" sibTransId="{3DEAEE45-FB6F-4990-9BFE-2A84E62FD206}"/>
    <dgm:cxn modelId="{DC66D4EC-A63C-425F-A7BC-5287C9AD8FE8}" srcId="{B0420895-6F62-48CA-B5FA-431603F5D2D3}" destId="{EFCC51EB-D780-42FF-88B0-29B39F1DD053}" srcOrd="0" destOrd="0" parTransId="{D851F320-DD70-4F22-A6DA-9AFC7CA5F32F}" sibTransId="{45D747A5-9435-4BD1-896B-F4EB748DE151}"/>
    <dgm:cxn modelId="{25845961-BE0C-413C-9906-5D51630A0BC7}" srcId="{B0420895-6F62-48CA-B5FA-431603F5D2D3}" destId="{E49070D5-4DFA-4B18-A550-C0447525ADF9}" srcOrd="3" destOrd="0" parTransId="{07AAD471-F206-4B64-8C2F-0408EF4495AB}" sibTransId="{BD531C15-8E51-43ED-8BA8-019F62B2705E}"/>
    <dgm:cxn modelId="{BA5D0B8E-AFE3-43EE-8905-8DC3780FB9DE}" type="presOf" srcId="{EFCC51EB-D780-42FF-88B0-29B39F1DD053}" destId="{A85121A9-643F-41C5-8BC6-D1554DFAD959}" srcOrd="0" destOrd="0" presId="urn:microsoft.com/office/officeart/2005/8/layout/vList2"/>
    <dgm:cxn modelId="{3F9E1C6A-9B5A-47B9-B7C2-AE841740842E}" srcId="{B0420895-6F62-48CA-B5FA-431603F5D2D3}" destId="{3AA419B1-F251-48BE-AACC-1C18220AC73C}" srcOrd="2" destOrd="0" parTransId="{14766793-9662-4179-98B8-C35E08D54459}" sibTransId="{1A2944E5-2A83-4B7B-B7A3-66A9DD1E0BDC}"/>
    <dgm:cxn modelId="{427C1591-42DD-4FC7-86F5-093B2B18980B}" type="presOf" srcId="{E49070D5-4DFA-4B18-A550-C0447525ADF9}" destId="{BD88F744-892F-48D0-A0EB-946C3D00BE1A}" srcOrd="0" destOrd="0" presId="urn:microsoft.com/office/officeart/2005/8/layout/vList2"/>
    <dgm:cxn modelId="{B0FD9B21-3D4D-4AB4-B95A-5138BA158F01}" type="presOf" srcId="{B0420895-6F62-48CA-B5FA-431603F5D2D3}" destId="{B87427A2-9D5E-4520-96E5-BCC30CFFB010}" srcOrd="0" destOrd="0" presId="urn:microsoft.com/office/officeart/2005/8/layout/vList2"/>
    <dgm:cxn modelId="{04EEDA4C-4072-4525-8212-F800F880124D}" type="presOf" srcId="{3AA419B1-F251-48BE-AACC-1C18220AC73C}" destId="{8400DD9A-B325-4908-A12C-0FD6A8D27895}" srcOrd="0" destOrd="0" presId="urn:microsoft.com/office/officeart/2005/8/layout/vList2"/>
    <dgm:cxn modelId="{E5028787-A8F6-4087-9F22-85CC4C4D2112}" type="presParOf" srcId="{B87427A2-9D5E-4520-96E5-BCC30CFFB010}" destId="{A85121A9-643F-41C5-8BC6-D1554DFAD959}" srcOrd="0" destOrd="0" presId="urn:microsoft.com/office/officeart/2005/8/layout/vList2"/>
    <dgm:cxn modelId="{5A66884B-ADA5-438E-BFA3-348249F2BAC8}" type="presParOf" srcId="{B87427A2-9D5E-4520-96E5-BCC30CFFB010}" destId="{16E6F404-9D70-4988-AFB0-563D4098EE94}" srcOrd="1" destOrd="0" presId="urn:microsoft.com/office/officeart/2005/8/layout/vList2"/>
    <dgm:cxn modelId="{CC64EE52-D218-4D5B-B42E-16D43147F510}" type="presParOf" srcId="{B87427A2-9D5E-4520-96E5-BCC30CFFB010}" destId="{108676AB-0BFB-4AC2-9E93-6B569ED7CCF7}" srcOrd="2" destOrd="0" presId="urn:microsoft.com/office/officeart/2005/8/layout/vList2"/>
    <dgm:cxn modelId="{C9D660E3-E90C-4B4D-AE87-7D639FE0CD54}" type="presParOf" srcId="{B87427A2-9D5E-4520-96E5-BCC30CFFB010}" destId="{2015D630-9BBD-47B7-8B4B-C06EF5CE128D}" srcOrd="3" destOrd="0" presId="urn:microsoft.com/office/officeart/2005/8/layout/vList2"/>
    <dgm:cxn modelId="{0096787E-E4CE-430B-8490-926B4A534DF1}" type="presParOf" srcId="{B87427A2-9D5E-4520-96E5-BCC30CFFB010}" destId="{8400DD9A-B325-4908-A12C-0FD6A8D27895}" srcOrd="4" destOrd="0" presId="urn:microsoft.com/office/officeart/2005/8/layout/vList2"/>
    <dgm:cxn modelId="{2A4C5570-D1FA-489D-856F-B1B380783AB8}" type="presParOf" srcId="{B87427A2-9D5E-4520-96E5-BCC30CFFB010}" destId="{0E7BE7E5-6949-46D5-8B45-58977431A7AE}" srcOrd="5" destOrd="0" presId="urn:microsoft.com/office/officeart/2005/8/layout/vList2"/>
    <dgm:cxn modelId="{FC09BE7D-0CE4-409C-8C3B-E7CD9A740797}" type="presParOf" srcId="{B87427A2-9D5E-4520-96E5-BCC30CFFB010}" destId="{BD88F744-892F-48D0-A0EB-946C3D00BE1A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B3CC089-CBF7-4A65-AD63-567203FC2301}" type="doc">
      <dgm:prSet loTypeId="urn:microsoft.com/office/officeart/2005/8/layout/vList2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en-US"/>
        </a:p>
      </dgm:t>
    </dgm:pt>
    <dgm:pt modelId="{EF8215B6-292C-4DC8-BADE-A0F8411154D2}">
      <dgm:prSet phldrT="[Text]" custT="1"/>
      <dgm:spPr>
        <a:solidFill>
          <a:schemeClr val="bg2">
            <a:lumMod val="50000"/>
            <a:alpha val="8000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altLang="en-US" sz="2800" dirty="0" smtClean="0"/>
            <a:t>To assist its member countries in maintaining and further developing, through </a:t>
          </a:r>
          <a:r>
            <a:rPr lang="en-US" altLang="en-US" sz="2800" b="1" dirty="0" smtClean="0"/>
            <a:t>international co-operation, the scientific, technological and legal bases</a:t>
          </a:r>
          <a:r>
            <a:rPr lang="en-US" altLang="en-US" sz="2800" dirty="0" smtClean="0"/>
            <a:t> required for a safe, environmentally sound and economical use of nuclear energy for peaceful purposes.</a:t>
          </a:r>
          <a:endParaRPr lang="en-US" sz="2800" dirty="0"/>
        </a:p>
      </dgm:t>
    </dgm:pt>
    <dgm:pt modelId="{A240AB26-F061-4DA1-B13F-6D328672B992}" type="parTrans" cxnId="{D19D17D9-DEFD-4754-B077-65F8C7C4ABFB}">
      <dgm:prSet/>
      <dgm:spPr/>
      <dgm:t>
        <a:bodyPr/>
        <a:lstStyle/>
        <a:p>
          <a:endParaRPr lang="en-US" sz="2600"/>
        </a:p>
      </dgm:t>
    </dgm:pt>
    <dgm:pt modelId="{AE818722-75E0-4F54-9B3A-56E9D33DCAAD}" type="sibTrans" cxnId="{D19D17D9-DEFD-4754-B077-65F8C7C4ABFB}">
      <dgm:prSet/>
      <dgm:spPr/>
      <dgm:t>
        <a:bodyPr/>
        <a:lstStyle/>
        <a:p>
          <a:endParaRPr lang="en-US" sz="2600"/>
        </a:p>
      </dgm:t>
    </dgm:pt>
    <dgm:pt modelId="{9C640E6B-D619-4B5B-82B3-9FC0577F9363}">
      <dgm:prSet phldrT="[Text]" custT="1"/>
      <dgm:spPr>
        <a:solidFill>
          <a:schemeClr val="accent2">
            <a:lumMod val="75000"/>
            <a:alpha val="8000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altLang="en-US" sz="2800" dirty="0" smtClean="0"/>
            <a:t>To provide authoritative assessments and to forge </a:t>
          </a:r>
          <a:r>
            <a:rPr lang="en-US" altLang="en-US" sz="2800" b="1" dirty="0" smtClean="0"/>
            <a:t>common understandings </a:t>
          </a:r>
          <a:r>
            <a:rPr lang="en-US" altLang="en-US" sz="2800" dirty="0" smtClean="0"/>
            <a:t>on key issues as </a:t>
          </a:r>
          <a:r>
            <a:rPr lang="en-US" altLang="en-US" sz="2800" b="1" dirty="0" smtClean="0"/>
            <a:t>input to government decisions on nuclear energy policy</a:t>
          </a:r>
          <a:r>
            <a:rPr lang="en-US" altLang="en-US" sz="2800" dirty="0" smtClean="0"/>
            <a:t> and to broader OECD policy analyses in areas such as energy and the sustainable development of low-carbon economies. </a:t>
          </a:r>
          <a:endParaRPr lang="en-US" sz="2800" dirty="0"/>
        </a:p>
      </dgm:t>
    </dgm:pt>
    <dgm:pt modelId="{94EB7F12-5A90-48A7-B396-88906065AA3E}" type="parTrans" cxnId="{B9B4F671-A63B-4F94-B49C-35057B0FB6D5}">
      <dgm:prSet/>
      <dgm:spPr/>
      <dgm:t>
        <a:bodyPr/>
        <a:lstStyle/>
        <a:p>
          <a:endParaRPr lang="en-US" sz="2600"/>
        </a:p>
      </dgm:t>
    </dgm:pt>
    <dgm:pt modelId="{2AB8B355-5834-4F2E-991E-09EB1EF9C2D0}" type="sibTrans" cxnId="{B9B4F671-A63B-4F94-B49C-35057B0FB6D5}">
      <dgm:prSet/>
      <dgm:spPr/>
      <dgm:t>
        <a:bodyPr/>
        <a:lstStyle/>
        <a:p>
          <a:endParaRPr lang="en-US" sz="2600"/>
        </a:p>
      </dgm:t>
    </dgm:pt>
    <dgm:pt modelId="{8798F9A7-27AA-472F-BA70-C43686A6C59A}" type="pres">
      <dgm:prSet presAssocID="{7B3CC089-CBF7-4A65-AD63-567203FC230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9343FD5-F155-466E-B862-978DD051D63E}" type="pres">
      <dgm:prSet presAssocID="{EF8215B6-292C-4DC8-BADE-A0F8411154D2}" presName="parentText" presStyleLbl="node1" presStyleIdx="0" presStyleCnt="2" custScaleY="107074" custLinFactNeighborX="386" custLinFactNeighborY="-3289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678BBEF-2685-467B-AD6A-3023DC974D29}" type="pres">
      <dgm:prSet presAssocID="{AE818722-75E0-4F54-9B3A-56E9D33DCAAD}" presName="spacer" presStyleCnt="0"/>
      <dgm:spPr/>
    </dgm:pt>
    <dgm:pt modelId="{4310FA0F-B5AB-4101-BD66-7A6A4F32F290}" type="pres">
      <dgm:prSet presAssocID="{9C640E6B-D619-4B5B-82B3-9FC0577F9363}" presName="parentText" presStyleLbl="node1" presStyleIdx="1" presStyleCnt="2" custScaleY="111550" custLinFactY="5944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B3E7BC8-5A30-4302-84B8-F7B101FF6219}" type="presOf" srcId="{9C640E6B-D619-4B5B-82B3-9FC0577F9363}" destId="{4310FA0F-B5AB-4101-BD66-7A6A4F32F290}" srcOrd="0" destOrd="0" presId="urn:microsoft.com/office/officeart/2005/8/layout/vList2"/>
    <dgm:cxn modelId="{1C71C41D-A205-46BA-B0C7-5DCEDB07E5E8}" type="presOf" srcId="{EF8215B6-292C-4DC8-BADE-A0F8411154D2}" destId="{69343FD5-F155-466E-B862-978DD051D63E}" srcOrd="0" destOrd="0" presId="urn:microsoft.com/office/officeart/2005/8/layout/vList2"/>
    <dgm:cxn modelId="{B9B4F671-A63B-4F94-B49C-35057B0FB6D5}" srcId="{7B3CC089-CBF7-4A65-AD63-567203FC2301}" destId="{9C640E6B-D619-4B5B-82B3-9FC0577F9363}" srcOrd="1" destOrd="0" parTransId="{94EB7F12-5A90-48A7-B396-88906065AA3E}" sibTransId="{2AB8B355-5834-4F2E-991E-09EB1EF9C2D0}"/>
    <dgm:cxn modelId="{F7EBCF99-B3F1-4865-948A-066C9E33E778}" type="presOf" srcId="{7B3CC089-CBF7-4A65-AD63-567203FC2301}" destId="{8798F9A7-27AA-472F-BA70-C43686A6C59A}" srcOrd="0" destOrd="0" presId="urn:microsoft.com/office/officeart/2005/8/layout/vList2"/>
    <dgm:cxn modelId="{D19D17D9-DEFD-4754-B077-65F8C7C4ABFB}" srcId="{7B3CC089-CBF7-4A65-AD63-567203FC2301}" destId="{EF8215B6-292C-4DC8-BADE-A0F8411154D2}" srcOrd="0" destOrd="0" parTransId="{A240AB26-F061-4DA1-B13F-6D328672B992}" sibTransId="{AE818722-75E0-4F54-9B3A-56E9D33DCAAD}"/>
    <dgm:cxn modelId="{B44A3A44-C6B4-4D34-B00C-43C125EC7796}" type="presParOf" srcId="{8798F9A7-27AA-472F-BA70-C43686A6C59A}" destId="{69343FD5-F155-466E-B862-978DD051D63E}" srcOrd="0" destOrd="0" presId="urn:microsoft.com/office/officeart/2005/8/layout/vList2"/>
    <dgm:cxn modelId="{2BF7D196-AB67-4700-8B05-32CAF7D723C1}" type="presParOf" srcId="{8798F9A7-27AA-472F-BA70-C43686A6C59A}" destId="{8678BBEF-2685-467B-AD6A-3023DC974D29}" srcOrd="1" destOrd="0" presId="urn:microsoft.com/office/officeart/2005/8/layout/vList2"/>
    <dgm:cxn modelId="{6C18BDE1-52C2-40A4-9A0B-6F8728B42B6E}" type="presParOf" srcId="{8798F9A7-27AA-472F-BA70-C43686A6C59A}" destId="{4310FA0F-B5AB-4101-BD66-7A6A4F32F290}" srcOrd="2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E3D63F1-99C9-4F3D-B35A-53953A2836EC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77BBBB0-84D6-4AEB-BA4B-E993BE10522D}">
      <dgm:prSet phldrT="[Text]" custT="1"/>
      <dgm:spPr>
        <a:solidFill>
          <a:schemeClr val="bg2">
            <a:lumMod val="50000"/>
            <a:alpha val="8000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 lIns="180000" tIns="180000" rIns="180000" bIns="180000" anchor="t"/>
        <a:lstStyle/>
        <a:p>
          <a:pPr algn="ctr"/>
          <a:r>
            <a:rPr lang="en-GB" sz="1000" b="1" u="none" noProof="0" dirty="0" smtClean="0">
              <a:solidFill>
                <a:schemeClr val="bg1"/>
              </a:solidFill>
            </a:rPr>
            <a:t> </a:t>
          </a:r>
          <a:r>
            <a:rPr lang="en-GB" sz="2400" b="1" u="none" noProof="0" dirty="0" smtClean="0">
              <a:solidFill>
                <a:schemeClr val="bg1"/>
              </a:solidFill>
            </a:rPr>
            <a:t/>
          </a:r>
          <a:br>
            <a:rPr lang="en-GB" sz="2400" b="1" u="none" noProof="0" dirty="0" smtClean="0">
              <a:solidFill>
                <a:schemeClr val="bg1"/>
              </a:solidFill>
            </a:rPr>
          </a:br>
          <a:r>
            <a:rPr lang="en-GB" sz="2400" b="1" u="none" noProof="0" dirty="0" smtClean="0">
              <a:solidFill>
                <a:schemeClr val="bg1"/>
              </a:solidFill>
            </a:rPr>
            <a:t>NEA serviced bodies </a:t>
          </a:r>
          <a:r>
            <a:rPr lang="en-GB" sz="1800" b="1" u="sng" noProof="0" dirty="0" smtClean="0">
              <a:solidFill>
                <a:schemeClr val="bg1"/>
              </a:solidFill>
            </a:rPr>
            <a:t/>
          </a:r>
          <a:br>
            <a:rPr lang="en-GB" sz="1800" b="1" u="sng" noProof="0" dirty="0" smtClean="0">
              <a:solidFill>
                <a:schemeClr val="bg1"/>
              </a:solidFill>
            </a:rPr>
          </a:br>
          <a:r>
            <a:rPr lang="en-GB" sz="1000" b="1" u="sng" noProof="0" dirty="0" smtClean="0">
              <a:solidFill>
                <a:schemeClr val="bg1"/>
              </a:solidFill>
            </a:rPr>
            <a:t> </a:t>
          </a:r>
        </a:p>
        <a:p>
          <a:pPr algn="l"/>
          <a:r>
            <a:rPr lang="en-GB" sz="1800" b="1" noProof="0" dirty="0" smtClean="0"/>
            <a:t>Generation IV International Forum (GIF) </a:t>
          </a:r>
          <a:br>
            <a:rPr lang="en-GB" sz="1800" b="1" noProof="0" dirty="0" smtClean="0"/>
          </a:br>
          <a:r>
            <a:rPr lang="en-GB" sz="1800" noProof="0" dirty="0" smtClean="0"/>
            <a:t>with the goal to improve sustainability (including effective fuel utilisation and minimisation of waste), economics, safety and reliability, proliferation resistance and physical protection.</a:t>
          </a:r>
        </a:p>
        <a:p>
          <a:pPr algn="l"/>
          <a:r>
            <a:rPr lang="en-GB" sz="1800" b="1" spc="-10" baseline="0" noProof="0" dirty="0" smtClean="0"/>
            <a:t>Multinational Design Evaluation Programme (MDEP) – </a:t>
          </a:r>
          <a:r>
            <a:rPr lang="en-GB" sz="1800" spc="-10" baseline="0" noProof="0" dirty="0" smtClean="0"/>
            <a:t>initiative by national safety authorities to leverage their resources and knowledge for new reactor design reviews such as ABWR, AP1000, APR1400, EPR, HPR1000, and VVER-1200.</a:t>
          </a:r>
        </a:p>
        <a:p>
          <a:pPr algn="l"/>
          <a:r>
            <a:rPr lang="en-GB" sz="1800" b="1" noProof="0" dirty="0" smtClean="0"/>
            <a:t>International Framework for Nuclear Energy Cooperation (IFNEC) – </a:t>
          </a:r>
          <a:r>
            <a:rPr lang="en-GB" sz="1800" noProof="0" dirty="0" smtClean="0"/>
            <a:t>65-country forum for international discussion on wide array of nuclear topics involving both developed and emerging economies.</a:t>
          </a:r>
          <a:endParaRPr lang="en-GB" sz="1800" noProof="0" dirty="0"/>
        </a:p>
      </dgm:t>
    </dgm:pt>
    <dgm:pt modelId="{58CA35E0-E170-42D7-9CCD-A340AEF6E519}" type="parTrans" cxnId="{6846A58F-78AF-4E6D-BC4A-4C187C680DEB}">
      <dgm:prSet/>
      <dgm:spPr/>
      <dgm:t>
        <a:bodyPr/>
        <a:lstStyle/>
        <a:p>
          <a:endParaRPr lang="en-GB" noProof="0" dirty="0"/>
        </a:p>
      </dgm:t>
    </dgm:pt>
    <dgm:pt modelId="{BDD49762-A846-4D30-B1CC-CE01222E81CB}" type="sibTrans" cxnId="{6846A58F-78AF-4E6D-BC4A-4C187C680DEB}">
      <dgm:prSet/>
      <dgm:spPr/>
      <dgm:t>
        <a:bodyPr/>
        <a:lstStyle/>
        <a:p>
          <a:endParaRPr lang="en-GB" noProof="0" dirty="0"/>
        </a:p>
      </dgm:t>
    </dgm:pt>
    <dgm:pt modelId="{A5ABF74B-A461-4A77-BD68-19CE36E87A3B}">
      <dgm:prSet phldrT="[Text]" custT="1"/>
      <dgm:spPr>
        <a:solidFill>
          <a:schemeClr val="accent1">
            <a:alpha val="8000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 lIns="180000" tIns="180000" rIns="180000" bIns="180000" anchor="t"/>
        <a:lstStyle/>
        <a:p>
          <a:pPr algn="ctr"/>
          <a:r>
            <a:rPr lang="en-GB" altLang="en-US" sz="1000" b="1" u="none" noProof="0" dirty="0" smtClean="0">
              <a:solidFill>
                <a:schemeClr val="bg1"/>
              </a:solidFill>
            </a:rPr>
            <a:t> </a:t>
          </a:r>
          <a:r>
            <a:rPr lang="en-GB" altLang="en-US" sz="2400" b="1" u="none" noProof="0" dirty="0" smtClean="0">
              <a:solidFill>
                <a:schemeClr val="bg1"/>
              </a:solidFill>
            </a:rPr>
            <a:t/>
          </a:r>
          <a:br>
            <a:rPr lang="en-GB" altLang="en-US" sz="2400" b="1" u="none" noProof="0" dirty="0" smtClean="0">
              <a:solidFill>
                <a:schemeClr val="bg1"/>
              </a:solidFill>
            </a:rPr>
          </a:br>
          <a:r>
            <a:rPr lang="en-GB" altLang="en-US" sz="2400" b="1" u="none" noProof="0" dirty="0" smtClean="0">
              <a:solidFill>
                <a:schemeClr val="bg1"/>
              </a:solidFill>
            </a:rPr>
            <a:t>Joint projects</a:t>
          </a:r>
          <a:r>
            <a:rPr lang="en-GB" altLang="en-US" sz="2000" b="1" u="sng" noProof="0" dirty="0" smtClean="0">
              <a:solidFill>
                <a:schemeClr val="bg1"/>
              </a:solidFill>
            </a:rPr>
            <a:t/>
          </a:r>
          <a:br>
            <a:rPr lang="en-GB" altLang="en-US" sz="2000" b="1" u="sng" noProof="0" dirty="0" smtClean="0">
              <a:solidFill>
                <a:schemeClr val="bg1"/>
              </a:solidFill>
            </a:rPr>
          </a:br>
          <a:endParaRPr lang="en-GB" altLang="en-US" sz="1000" b="1" u="sng" noProof="0" dirty="0" smtClean="0">
            <a:solidFill>
              <a:schemeClr val="bg1"/>
            </a:solidFill>
          </a:endParaRPr>
        </a:p>
        <a:p>
          <a:pPr algn="l"/>
          <a:r>
            <a:rPr lang="en-GB" altLang="en-US" sz="1800" b="1" noProof="0" dirty="0" smtClean="0"/>
            <a:t>Nuclear safety </a:t>
          </a:r>
          <a:r>
            <a:rPr lang="en-GB" altLang="en-US" sz="1800" b="0" noProof="0" dirty="0" smtClean="0"/>
            <a:t>research and experimental data </a:t>
          </a:r>
          <a:r>
            <a:rPr lang="en-GB" altLang="en-US" sz="1800" noProof="0" dirty="0" smtClean="0"/>
            <a:t>(e.g. thermal-hydraulics, fuel behaviour, severe accidents).</a:t>
          </a:r>
        </a:p>
        <a:p>
          <a:pPr algn="l"/>
          <a:r>
            <a:rPr lang="en-GB" altLang="en-US" sz="1800" b="1" noProof="0" dirty="0" smtClean="0"/>
            <a:t>Nuclear safety databases </a:t>
          </a:r>
          <a:br>
            <a:rPr lang="en-GB" altLang="en-US" sz="1800" b="1" noProof="0" dirty="0" smtClean="0"/>
          </a:br>
          <a:r>
            <a:rPr lang="en-GB" altLang="en-US" sz="1800" noProof="0" dirty="0" smtClean="0"/>
            <a:t>(e.g. fire, common-cause failures).</a:t>
          </a:r>
        </a:p>
        <a:p>
          <a:pPr algn="l"/>
          <a:r>
            <a:rPr lang="en-GB" altLang="en-US" sz="1800" b="1" noProof="0" dirty="0" smtClean="0"/>
            <a:t>Nuclear science </a:t>
          </a:r>
          <a:br>
            <a:rPr lang="en-GB" altLang="en-US" sz="1800" b="1" noProof="0" dirty="0" smtClean="0"/>
          </a:br>
          <a:r>
            <a:rPr lang="en-GB" altLang="en-US" sz="1800" noProof="0" dirty="0" smtClean="0"/>
            <a:t>(e.g. thermodynamics of advanced fuels).</a:t>
          </a:r>
        </a:p>
        <a:p>
          <a:pPr algn="l"/>
          <a:r>
            <a:rPr lang="en-GB" altLang="en-US" sz="1800" b="1" noProof="0" dirty="0" smtClean="0"/>
            <a:t>Radioactive waste management </a:t>
          </a:r>
          <a:br>
            <a:rPr lang="en-GB" altLang="en-US" sz="1800" b="1" noProof="0" dirty="0" smtClean="0"/>
          </a:br>
          <a:r>
            <a:rPr lang="en-GB" altLang="en-US" sz="1800" noProof="0" dirty="0" smtClean="0"/>
            <a:t>(e.g. thermochemical database).</a:t>
          </a:r>
        </a:p>
        <a:p>
          <a:pPr algn="l"/>
          <a:r>
            <a:rPr lang="en-GB" altLang="en-US" sz="1800" b="1" noProof="0" dirty="0" smtClean="0"/>
            <a:t>Radiological protection </a:t>
          </a:r>
          <a:br>
            <a:rPr lang="en-GB" altLang="en-US" sz="1800" b="1" noProof="0" dirty="0" smtClean="0"/>
          </a:br>
          <a:r>
            <a:rPr lang="en-GB" altLang="en-US" sz="1800" noProof="0" dirty="0" smtClean="0"/>
            <a:t>(e.g. occupational exposure).</a:t>
          </a:r>
        </a:p>
        <a:p>
          <a:pPr algn="l"/>
          <a:r>
            <a:rPr lang="en-GB" altLang="en-US" sz="1800" b="1" noProof="0" dirty="0" smtClean="0"/>
            <a:t>Nuclear Education Skills and Technology Framework (NEST)</a:t>
          </a:r>
          <a:endParaRPr lang="en-GB" sz="1800" noProof="0" dirty="0"/>
        </a:p>
      </dgm:t>
    </dgm:pt>
    <dgm:pt modelId="{00841200-C9BF-453D-9D57-8A02536F9FBC}" type="parTrans" cxnId="{FDAAC8F5-8C70-4A49-B305-77B200B2E3C3}">
      <dgm:prSet/>
      <dgm:spPr/>
      <dgm:t>
        <a:bodyPr/>
        <a:lstStyle/>
        <a:p>
          <a:endParaRPr lang="en-GB" noProof="0" dirty="0"/>
        </a:p>
      </dgm:t>
    </dgm:pt>
    <dgm:pt modelId="{566F9346-739B-4F6D-BE17-3CFF5A10D9EF}" type="sibTrans" cxnId="{FDAAC8F5-8C70-4A49-B305-77B200B2E3C3}">
      <dgm:prSet/>
      <dgm:spPr/>
      <dgm:t>
        <a:bodyPr/>
        <a:lstStyle/>
        <a:p>
          <a:endParaRPr lang="en-GB" noProof="0" dirty="0"/>
        </a:p>
      </dgm:t>
    </dgm:pt>
    <dgm:pt modelId="{875CF333-B056-48B5-8E32-89EBC5DBEAD5}" type="pres">
      <dgm:prSet presAssocID="{AE3D63F1-99C9-4F3D-B35A-53953A2836E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5DC0D7C-2308-4E2E-BBC4-030E00687158}" type="pres">
      <dgm:prSet presAssocID="{977BBBB0-84D6-4AEB-BA4B-E993BE10522D}" presName="node" presStyleLbl="node1" presStyleIdx="0" presStyleCnt="2" custScaleX="104000" custScaleY="14818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E9DC2F5-EF7B-409E-80C8-E2F326F29C27}" type="pres">
      <dgm:prSet presAssocID="{BDD49762-A846-4D30-B1CC-CE01222E81CB}" presName="sibTrans" presStyleCnt="0"/>
      <dgm:spPr/>
    </dgm:pt>
    <dgm:pt modelId="{92BE2764-474F-401A-807F-9F51C3BCCC49}" type="pres">
      <dgm:prSet presAssocID="{A5ABF74B-A461-4A77-BD68-19CE36E87A3B}" presName="node" presStyleLbl="node1" presStyleIdx="1" presStyleCnt="2" custScaleX="91951" custScaleY="148183" custLinFactNeighborX="-476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884585A-A937-4C3D-ADDD-C58C651B1074}" type="presOf" srcId="{AE3D63F1-99C9-4F3D-B35A-53953A2836EC}" destId="{875CF333-B056-48B5-8E32-89EBC5DBEAD5}" srcOrd="0" destOrd="0" presId="urn:microsoft.com/office/officeart/2005/8/layout/default"/>
    <dgm:cxn modelId="{FDAAC8F5-8C70-4A49-B305-77B200B2E3C3}" srcId="{AE3D63F1-99C9-4F3D-B35A-53953A2836EC}" destId="{A5ABF74B-A461-4A77-BD68-19CE36E87A3B}" srcOrd="1" destOrd="0" parTransId="{00841200-C9BF-453D-9D57-8A02536F9FBC}" sibTransId="{566F9346-739B-4F6D-BE17-3CFF5A10D9EF}"/>
    <dgm:cxn modelId="{C90EB6C8-FB7A-4718-94DE-C513822B6962}" type="presOf" srcId="{A5ABF74B-A461-4A77-BD68-19CE36E87A3B}" destId="{92BE2764-474F-401A-807F-9F51C3BCCC49}" srcOrd="0" destOrd="0" presId="urn:microsoft.com/office/officeart/2005/8/layout/default"/>
    <dgm:cxn modelId="{6846A58F-78AF-4E6D-BC4A-4C187C680DEB}" srcId="{AE3D63F1-99C9-4F3D-B35A-53953A2836EC}" destId="{977BBBB0-84D6-4AEB-BA4B-E993BE10522D}" srcOrd="0" destOrd="0" parTransId="{58CA35E0-E170-42D7-9CCD-A340AEF6E519}" sibTransId="{BDD49762-A846-4D30-B1CC-CE01222E81CB}"/>
    <dgm:cxn modelId="{F7E4DC19-7EE1-4619-83F3-1EB0555FF5EE}" type="presOf" srcId="{977BBBB0-84D6-4AEB-BA4B-E993BE10522D}" destId="{C5DC0D7C-2308-4E2E-BBC4-030E00687158}" srcOrd="0" destOrd="0" presId="urn:microsoft.com/office/officeart/2005/8/layout/default"/>
    <dgm:cxn modelId="{72FF43A7-5CB3-4949-A1E3-9A9FBD914426}" type="presParOf" srcId="{875CF333-B056-48B5-8E32-89EBC5DBEAD5}" destId="{C5DC0D7C-2308-4E2E-BBC4-030E00687158}" srcOrd="0" destOrd="0" presId="urn:microsoft.com/office/officeart/2005/8/layout/default"/>
    <dgm:cxn modelId="{1332082B-C14E-480E-8BA5-595932DAD6FE}" type="presParOf" srcId="{875CF333-B056-48B5-8E32-89EBC5DBEAD5}" destId="{0E9DC2F5-EF7B-409E-80C8-E2F326F29C27}" srcOrd="1" destOrd="0" presId="urn:microsoft.com/office/officeart/2005/8/layout/default"/>
    <dgm:cxn modelId="{09A1386B-6405-4E10-AE2B-3A7EBBCF0602}" type="presParOf" srcId="{875CF333-B056-48B5-8E32-89EBC5DBEAD5}" destId="{92BE2764-474F-401A-807F-9F51C3BCCC49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5121A9-643F-41C5-8BC6-D1554DFAD959}">
      <dsp:nvSpPr>
        <dsp:cNvPr id="0" name=""/>
        <dsp:cNvSpPr/>
      </dsp:nvSpPr>
      <dsp:spPr>
        <a:xfrm>
          <a:off x="0" y="142933"/>
          <a:ext cx="10668000" cy="1265103"/>
        </a:xfrm>
        <a:prstGeom prst="roundRect">
          <a:avLst/>
        </a:prstGeom>
        <a:solidFill>
          <a:schemeClr val="bg2">
            <a:lumMod val="50000"/>
            <a:alpha val="80000"/>
          </a:schemeClr>
        </a:solidFill>
        <a:ln w="76200" cap="flat" cmpd="sng" algn="ctr">
          <a:noFill/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GB" sz="2800" b="1" kern="1200" dirty="0" smtClean="0"/>
            <a:t>34 </a:t>
          </a:r>
          <a:r>
            <a:rPr lang="en-GB" sz="2800" b="0" kern="1200" dirty="0" smtClean="0"/>
            <a:t>member countries + partners </a:t>
          </a:r>
          <a:br>
            <a:rPr lang="en-GB" sz="2800" b="0" kern="1200" dirty="0" smtClean="0"/>
          </a:br>
          <a:r>
            <a:rPr lang="en-GB" sz="2800" b="0" kern="1200" dirty="0" smtClean="0"/>
            <a:t>(e.g. China, India, Brazil, etc.)</a:t>
          </a:r>
          <a:endParaRPr lang="en-US" sz="2800" b="0" kern="1200" dirty="0"/>
        </a:p>
      </dsp:txBody>
      <dsp:txXfrm>
        <a:off x="61757" y="204690"/>
        <a:ext cx="10544486" cy="1141589"/>
      </dsp:txXfrm>
    </dsp:sp>
    <dsp:sp modelId="{108676AB-0BFB-4AC2-9E93-6B569ED7CCF7}">
      <dsp:nvSpPr>
        <dsp:cNvPr id="0" name=""/>
        <dsp:cNvSpPr/>
      </dsp:nvSpPr>
      <dsp:spPr>
        <a:xfrm>
          <a:off x="0" y="1524602"/>
          <a:ext cx="10668000" cy="1729928"/>
        </a:xfrm>
        <a:prstGeom prst="roundRect">
          <a:avLst/>
        </a:prstGeom>
        <a:solidFill>
          <a:schemeClr val="bg2">
            <a:lumMod val="75000"/>
            <a:alpha val="80000"/>
          </a:schemeClr>
        </a:solidFill>
        <a:ln w="76200" cap="flat" cmpd="sng" algn="ctr">
          <a:noFill/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b="1" kern="1200" dirty="0" smtClean="0">
              <a:solidFill>
                <a:schemeClr val="bg1"/>
              </a:solidFill>
            </a:rPr>
            <a:t>8 </a:t>
          </a:r>
          <a:r>
            <a:rPr lang="en-GB" sz="2800" b="0" kern="1200" dirty="0" smtClean="0">
              <a:solidFill>
                <a:schemeClr val="bg1"/>
              </a:solidFill>
            </a:rPr>
            <a:t>standing technical committees </a:t>
          </a:r>
          <a:r>
            <a:rPr lang="en-GB" sz="2800" b="1" kern="1200" dirty="0" smtClean="0">
              <a:solidFill>
                <a:schemeClr val="bg1"/>
              </a:solidFill>
            </a:rPr>
            <a:t/>
          </a:r>
          <a:br>
            <a:rPr lang="en-GB" sz="2800" b="1" kern="1200" dirty="0" smtClean="0">
              <a:solidFill>
                <a:schemeClr val="bg1"/>
              </a:solidFill>
            </a:rPr>
          </a:br>
          <a:r>
            <a:rPr lang="en-GB" altLang="en-US" sz="2800" b="1" kern="1200" dirty="0" smtClean="0"/>
            <a:t>1 </a:t>
          </a:r>
          <a:r>
            <a:rPr lang="en-GB" altLang="en-US" sz="2800" b="0" kern="1200" dirty="0" smtClean="0"/>
            <a:t>management board</a:t>
          </a:r>
          <a:r>
            <a:rPr lang="en-GB" sz="2800" b="1" kern="1200" dirty="0" smtClean="0">
              <a:solidFill>
                <a:schemeClr val="bg1"/>
              </a:solidFill>
            </a:rPr>
            <a:t/>
          </a:r>
          <a:br>
            <a:rPr lang="en-GB" sz="2800" b="1" kern="1200" dirty="0" smtClean="0">
              <a:solidFill>
                <a:schemeClr val="bg1"/>
              </a:solidFill>
            </a:rPr>
          </a:br>
          <a:r>
            <a:rPr lang="en-GB" sz="2800" b="1" kern="1200" dirty="0" smtClean="0">
              <a:solidFill>
                <a:schemeClr val="bg1"/>
              </a:solidFill>
            </a:rPr>
            <a:t>74 </a:t>
          </a:r>
          <a:r>
            <a:rPr lang="en-GB" sz="2800" b="0" kern="1200" dirty="0" smtClean="0">
              <a:solidFill>
                <a:schemeClr val="bg1"/>
              </a:solidFill>
            </a:rPr>
            <a:t>working parties and expert groups</a:t>
          </a:r>
          <a:endParaRPr lang="en-GB" sz="2800" b="0" kern="1200" dirty="0">
            <a:solidFill>
              <a:schemeClr val="bg1"/>
            </a:solidFill>
          </a:endParaRPr>
        </a:p>
      </dsp:txBody>
      <dsp:txXfrm>
        <a:off x="84448" y="1609050"/>
        <a:ext cx="10499104" cy="1561032"/>
      </dsp:txXfrm>
    </dsp:sp>
    <dsp:sp modelId="{8400DD9A-B325-4908-A12C-0FD6A8D27895}">
      <dsp:nvSpPr>
        <dsp:cNvPr id="0" name=""/>
        <dsp:cNvSpPr/>
      </dsp:nvSpPr>
      <dsp:spPr>
        <a:xfrm>
          <a:off x="0" y="3330730"/>
          <a:ext cx="10668000" cy="980967"/>
        </a:xfrm>
        <a:prstGeom prst="roundRect">
          <a:avLst/>
        </a:prstGeom>
        <a:solidFill>
          <a:schemeClr val="bg2">
            <a:lumMod val="50000"/>
            <a:alpha val="80000"/>
          </a:schemeClr>
        </a:solidFill>
        <a:ln w="76200" cap="flat" cmpd="sng" algn="ctr">
          <a:noFill/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b="1" kern="1200" dirty="0" smtClean="0">
              <a:solidFill>
                <a:schemeClr val="bg1"/>
              </a:solidFill>
            </a:rPr>
            <a:t>26 </a:t>
          </a:r>
          <a:r>
            <a:rPr lang="en-US" sz="2800" b="0" kern="1200" dirty="0" smtClean="0">
              <a:solidFill>
                <a:schemeClr val="bg1"/>
              </a:solidFill>
            </a:rPr>
            <a:t>international joint projects</a:t>
          </a:r>
          <a:endParaRPr lang="en-US" sz="2800" b="0" kern="1200" dirty="0">
            <a:solidFill>
              <a:schemeClr val="bg1"/>
            </a:solidFill>
          </a:endParaRPr>
        </a:p>
      </dsp:txBody>
      <dsp:txXfrm>
        <a:off x="47887" y="3378617"/>
        <a:ext cx="10572226" cy="885193"/>
      </dsp:txXfrm>
    </dsp:sp>
    <dsp:sp modelId="{BD88F744-892F-48D0-A0EB-946C3D00BE1A}">
      <dsp:nvSpPr>
        <dsp:cNvPr id="0" name=""/>
        <dsp:cNvSpPr/>
      </dsp:nvSpPr>
      <dsp:spPr>
        <a:xfrm>
          <a:off x="0" y="4418191"/>
          <a:ext cx="10668000" cy="883492"/>
        </a:xfrm>
        <a:prstGeom prst="roundRect">
          <a:avLst/>
        </a:prstGeom>
        <a:solidFill>
          <a:schemeClr val="bg2">
            <a:lumMod val="75000"/>
            <a:alpha val="80000"/>
          </a:schemeClr>
        </a:solidFill>
        <a:ln w="76200" cap="flat" cmpd="sng" algn="ctr">
          <a:noFill/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chemeClr val="bg1"/>
              </a:solidFill>
            </a:rPr>
            <a:t>The NEA Data Bank – </a:t>
          </a:r>
          <a:r>
            <a:rPr lang="en-US" sz="2800" b="0" kern="1200" dirty="0" smtClean="0">
              <a:solidFill>
                <a:schemeClr val="bg1"/>
              </a:solidFill>
            </a:rPr>
            <a:t>a major international resource</a:t>
          </a:r>
          <a:endParaRPr lang="en-US" sz="2800" b="0" kern="1200" dirty="0">
            <a:solidFill>
              <a:prstClr val="black"/>
            </a:solidFill>
          </a:endParaRPr>
        </a:p>
      </dsp:txBody>
      <dsp:txXfrm>
        <a:off x="43129" y="4461320"/>
        <a:ext cx="10581742" cy="79723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343FD5-F155-466E-B862-978DD051D63E}">
      <dsp:nvSpPr>
        <dsp:cNvPr id="0" name=""/>
        <dsp:cNvSpPr/>
      </dsp:nvSpPr>
      <dsp:spPr>
        <a:xfrm>
          <a:off x="0" y="248278"/>
          <a:ext cx="11582400" cy="2132923"/>
        </a:xfrm>
        <a:prstGeom prst="roundRect">
          <a:avLst/>
        </a:prstGeom>
        <a:solidFill>
          <a:schemeClr val="bg2">
            <a:lumMod val="50000"/>
            <a:alpha val="80000"/>
          </a:schemeClr>
        </a:solidFill>
        <a:ln w="25400" cap="flat" cmpd="sng" algn="ctr">
          <a:noFill/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2800" kern="1200" dirty="0" smtClean="0"/>
            <a:t>To assist its member countries in maintaining and further developing, through </a:t>
          </a:r>
          <a:r>
            <a:rPr lang="en-US" altLang="en-US" sz="2800" b="1" kern="1200" dirty="0" smtClean="0"/>
            <a:t>international co-operation, the scientific, technological and legal bases</a:t>
          </a:r>
          <a:r>
            <a:rPr lang="en-US" altLang="en-US" sz="2800" kern="1200" dirty="0" smtClean="0"/>
            <a:t> required for a safe, environmentally sound and economical use of nuclear energy for peaceful purposes.</a:t>
          </a:r>
          <a:endParaRPr lang="en-US" sz="2800" kern="1200" dirty="0"/>
        </a:p>
      </dsp:txBody>
      <dsp:txXfrm>
        <a:off x="104121" y="352399"/>
        <a:ext cx="11374158" cy="1924681"/>
      </dsp:txXfrm>
    </dsp:sp>
    <dsp:sp modelId="{4310FA0F-B5AB-4101-BD66-7A6A4F32F290}">
      <dsp:nvSpPr>
        <dsp:cNvPr id="0" name=""/>
        <dsp:cNvSpPr/>
      </dsp:nvSpPr>
      <dsp:spPr>
        <a:xfrm>
          <a:off x="0" y="2530229"/>
          <a:ext cx="11582400" cy="2222085"/>
        </a:xfrm>
        <a:prstGeom prst="roundRect">
          <a:avLst/>
        </a:prstGeom>
        <a:solidFill>
          <a:schemeClr val="accent2">
            <a:lumMod val="75000"/>
            <a:alpha val="80000"/>
          </a:schemeClr>
        </a:solidFill>
        <a:ln w="25400" cap="flat" cmpd="sng" algn="ctr">
          <a:noFill/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2800" kern="1200" dirty="0" smtClean="0"/>
            <a:t>To provide authoritative assessments and to forge </a:t>
          </a:r>
          <a:r>
            <a:rPr lang="en-US" altLang="en-US" sz="2800" b="1" kern="1200" dirty="0" smtClean="0"/>
            <a:t>common understandings </a:t>
          </a:r>
          <a:r>
            <a:rPr lang="en-US" altLang="en-US" sz="2800" kern="1200" dirty="0" smtClean="0"/>
            <a:t>on key issues as </a:t>
          </a:r>
          <a:r>
            <a:rPr lang="en-US" altLang="en-US" sz="2800" b="1" kern="1200" dirty="0" smtClean="0"/>
            <a:t>input to government decisions on nuclear energy policy</a:t>
          </a:r>
          <a:r>
            <a:rPr lang="en-US" altLang="en-US" sz="2800" kern="1200" dirty="0" smtClean="0"/>
            <a:t> and to broader OECD policy analyses in areas such as energy and the sustainable development of low-carbon economies. </a:t>
          </a:r>
          <a:endParaRPr lang="en-US" sz="2800" kern="1200" dirty="0"/>
        </a:p>
      </dsp:txBody>
      <dsp:txXfrm>
        <a:off x="108473" y="2638702"/>
        <a:ext cx="11365454" cy="200513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DC0D7C-2308-4E2E-BBC4-030E00687158}">
      <dsp:nvSpPr>
        <dsp:cNvPr id="0" name=""/>
        <dsp:cNvSpPr/>
      </dsp:nvSpPr>
      <dsp:spPr>
        <a:xfrm>
          <a:off x="170588" y="414"/>
          <a:ext cx="6077812" cy="5195933"/>
        </a:xfrm>
        <a:prstGeom prst="rect">
          <a:avLst/>
        </a:prstGeom>
        <a:solidFill>
          <a:schemeClr val="bg2">
            <a:lumMod val="50000"/>
            <a:alpha val="80000"/>
          </a:schemeClr>
        </a:solidFill>
        <a:ln w="25400" cap="flat" cmpd="sng" algn="ctr">
          <a:noFill/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0000" tIns="180000" rIns="180000" bIns="180000" numCol="1" spcCol="1270" anchor="t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00" b="1" u="none" kern="1200" noProof="0" dirty="0" smtClean="0">
              <a:solidFill>
                <a:schemeClr val="bg1"/>
              </a:solidFill>
            </a:rPr>
            <a:t> </a:t>
          </a:r>
          <a:r>
            <a:rPr lang="en-GB" sz="2400" b="1" u="none" kern="1200" noProof="0" dirty="0" smtClean="0">
              <a:solidFill>
                <a:schemeClr val="bg1"/>
              </a:solidFill>
            </a:rPr>
            <a:t/>
          </a:r>
          <a:br>
            <a:rPr lang="en-GB" sz="2400" b="1" u="none" kern="1200" noProof="0" dirty="0" smtClean="0">
              <a:solidFill>
                <a:schemeClr val="bg1"/>
              </a:solidFill>
            </a:rPr>
          </a:br>
          <a:r>
            <a:rPr lang="en-GB" sz="2400" b="1" u="none" kern="1200" noProof="0" dirty="0" smtClean="0">
              <a:solidFill>
                <a:schemeClr val="bg1"/>
              </a:solidFill>
            </a:rPr>
            <a:t>NEA serviced bodies </a:t>
          </a:r>
          <a:r>
            <a:rPr lang="en-GB" sz="1800" b="1" u="sng" kern="1200" noProof="0" dirty="0" smtClean="0">
              <a:solidFill>
                <a:schemeClr val="bg1"/>
              </a:solidFill>
            </a:rPr>
            <a:t/>
          </a:r>
          <a:br>
            <a:rPr lang="en-GB" sz="1800" b="1" u="sng" kern="1200" noProof="0" dirty="0" smtClean="0">
              <a:solidFill>
                <a:schemeClr val="bg1"/>
              </a:solidFill>
            </a:rPr>
          </a:br>
          <a:r>
            <a:rPr lang="en-GB" sz="1000" b="1" u="sng" kern="1200" noProof="0" dirty="0" smtClean="0">
              <a:solidFill>
                <a:schemeClr val="bg1"/>
              </a:solidFill>
            </a:rPr>
            <a:t> 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kern="1200" noProof="0" dirty="0" smtClean="0"/>
            <a:t>Generation IV International Forum (GIF) </a:t>
          </a:r>
          <a:br>
            <a:rPr lang="en-GB" sz="1800" b="1" kern="1200" noProof="0" dirty="0" smtClean="0"/>
          </a:br>
          <a:r>
            <a:rPr lang="en-GB" sz="1800" kern="1200" noProof="0" dirty="0" smtClean="0"/>
            <a:t>with the goal to improve sustainability (including effective fuel utilisation and minimisation of waste), economics, safety and reliability, proliferation resistance and physical protection.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kern="1200" spc="-10" baseline="0" noProof="0" dirty="0" smtClean="0"/>
            <a:t>Multinational Design Evaluation Programme (MDEP) – </a:t>
          </a:r>
          <a:r>
            <a:rPr lang="en-GB" sz="1800" kern="1200" spc="-10" baseline="0" noProof="0" dirty="0" smtClean="0"/>
            <a:t>initiative by national safety authorities to leverage their resources and knowledge for new reactor design reviews such as ABWR, AP1000, APR1400, EPR, HPR1000, and VVER-1200.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kern="1200" noProof="0" dirty="0" smtClean="0"/>
            <a:t>International Framework for Nuclear Energy Cooperation (IFNEC) – </a:t>
          </a:r>
          <a:r>
            <a:rPr lang="en-GB" sz="1800" kern="1200" noProof="0" dirty="0" smtClean="0"/>
            <a:t>65-country forum for international discussion on wide array of nuclear topics involving both developed and emerging economies.</a:t>
          </a:r>
          <a:endParaRPr lang="en-GB" sz="1800" kern="1200" noProof="0" dirty="0"/>
        </a:p>
      </dsp:txBody>
      <dsp:txXfrm>
        <a:off x="170588" y="414"/>
        <a:ext cx="6077812" cy="5195933"/>
      </dsp:txXfrm>
    </dsp:sp>
    <dsp:sp modelId="{92BE2764-474F-401A-807F-9F51C3BCCC49}">
      <dsp:nvSpPr>
        <dsp:cNvPr id="0" name=""/>
        <dsp:cNvSpPr/>
      </dsp:nvSpPr>
      <dsp:spPr>
        <a:xfrm>
          <a:off x="6554337" y="414"/>
          <a:ext cx="5373662" cy="5195933"/>
        </a:xfrm>
        <a:prstGeom prst="rect">
          <a:avLst/>
        </a:prstGeom>
        <a:solidFill>
          <a:schemeClr val="accent1">
            <a:alpha val="80000"/>
          </a:schemeClr>
        </a:solidFill>
        <a:ln w="25400" cap="flat" cmpd="sng" algn="ctr">
          <a:noFill/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0000" tIns="180000" rIns="180000" bIns="180000" numCol="1" spcCol="1270" anchor="t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altLang="en-US" sz="1000" b="1" u="none" kern="1200" noProof="0" dirty="0" smtClean="0">
              <a:solidFill>
                <a:schemeClr val="bg1"/>
              </a:solidFill>
            </a:rPr>
            <a:t> </a:t>
          </a:r>
          <a:r>
            <a:rPr lang="en-GB" altLang="en-US" sz="2400" b="1" u="none" kern="1200" noProof="0" dirty="0" smtClean="0">
              <a:solidFill>
                <a:schemeClr val="bg1"/>
              </a:solidFill>
            </a:rPr>
            <a:t/>
          </a:r>
          <a:br>
            <a:rPr lang="en-GB" altLang="en-US" sz="2400" b="1" u="none" kern="1200" noProof="0" dirty="0" smtClean="0">
              <a:solidFill>
                <a:schemeClr val="bg1"/>
              </a:solidFill>
            </a:rPr>
          </a:br>
          <a:r>
            <a:rPr lang="en-GB" altLang="en-US" sz="2400" b="1" u="none" kern="1200" noProof="0" dirty="0" smtClean="0">
              <a:solidFill>
                <a:schemeClr val="bg1"/>
              </a:solidFill>
            </a:rPr>
            <a:t>Joint projects</a:t>
          </a:r>
          <a:r>
            <a:rPr lang="en-GB" altLang="en-US" sz="2000" b="1" u="sng" kern="1200" noProof="0" dirty="0" smtClean="0">
              <a:solidFill>
                <a:schemeClr val="bg1"/>
              </a:solidFill>
            </a:rPr>
            <a:t/>
          </a:r>
          <a:br>
            <a:rPr lang="en-GB" altLang="en-US" sz="2000" b="1" u="sng" kern="1200" noProof="0" dirty="0" smtClean="0">
              <a:solidFill>
                <a:schemeClr val="bg1"/>
              </a:solidFill>
            </a:rPr>
          </a:br>
          <a:endParaRPr lang="en-GB" altLang="en-US" sz="1000" b="1" u="sng" kern="1200" noProof="0" dirty="0" smtClean="0">
            <a:solidFill>
              <a:schemeClr val="bg1"/>
            </a:solidFill>
          </a:endParaRP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altLang="en-US" sz="1800" b="1" kern="1200" noProof="0" dirty="0" smtClean="0"/>
            <a:t>Nuclear safety </a:t>
          </a:r>
          <a:r>
            <a:rPr lang="en-GB" altLang="en-US" sz="1800" b="0" kern="1200" noProof="0" dirty="0" smtClean="0"/>
            <a:t>research and experimental data </a:t>
          </a:r>
          <a:r>
            <a:rPr lang="en-GB" altLang="en-US" sz="1800" kern="1200" noProof="0" dirty="0" smtClean="0"/>
            <a:t>(e.g. thermal-hydraulics, fuel behaviour, severe accidents).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altLang="en-US" sz="1800" b="1" kern="1200" noProof="0" dirty="0" smtClean="0"/>
            <a:t>Nuclear safety databases </a:t>
          </a:r>
          <a:br>
            <a:rPr lang="en-GB" altLang="en-US" sz="1800" b="1" kern="1200" noProof="0" dirty="0" smtClean="0"/>
          </a:br>
          <a:r>
            <a:rPr lang="en-GB" altLang="en-US" sz="1800" kern="1200" noProof="0" dirty="0" smtClean="0"/>
            <a:t>(e.g. fire, common-cause failures).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altLang="en-US" sz="1800" b="1" kern="1200" noProof="0" dirty="0" smtClean="0"/>
            <a:t>Nuclear science </a:t>
          </a:r>
          <a:br>
            <a:rPr lang="en-GB" altLang="en-US" sz="1800" b="1" kern="1200" noProof="0" dirty="0" smtClean="0"/>
          </a:br>
          <a:r>
            <a:rPr lang="en-GB" altLang="en-US" sz="1800" kern="1200" noProof="0" dirty="0" smtClean="0"/>
            <a:t>(e.g. thermodynamics of advanced fuels).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altLang="en-US" sz="1800" b="1" kern="1200" noProof="0" dirty="0" smtClean="0"/>
            <a:t>Radioactive waste management </a:t>
          </a:r>
          <a:br>
            <a:rPr lang="en-GB" altLang="en-US" sz="1800" b="1" kern="1200" noProof="0" dirty="0" smtClean="0"/>
          </a:br>
          <a:r>
            <a:rPr lang="en-GB" altLang="en-US" sz="1800" kern="1200" noProof="0" dirty="0" smtClean="0"/>
            <a:t>(e.g. thermochemical database).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altLang="en-US" sz="1800" b="1" kern="1200" noProof="0" dirty="0" smtClean="0"/>
            <a:t>Radiological protection </a:t>
          </a:r>
          <a:br>
            <a:rPr lang="en-GB" altLang="en-US" sz="1800" b="1" kern="1200" noProof="0" dirty="0" smtClean="0"/>
          </a:br>
          <a:r>
            <a:rPr lang="en-GB" altLang="en-US" sz="1800" kern="1200" noProof="0" dirty="0" smtClean="0"/>
            <a:t>(e.g. occupational exposure).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altLang="en-US" sz="1800" b="1" kern="1200" noProof="0" dirty="0" smtClean="0"/>
            <a:t>Nuclear Education Skills and Technology Framework (NEST)</a:t>
          </a:r>
          <a:endParaRPr lang="en-GB" sz="1800" kern="1200" noProof="0" dirty="0"/>
        </a:p>
      </dsp:txBody>
      <dsp:txXfrm>
        <a:off x="6554337" y="414"/>
        <a:ext cx="5373662" cy="51959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GB" alt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BDB679FF-2913-452A-888C-C5B047A6B243}" type="datetimeFigureOut">
              <a:rPr lang="en-US" altLang="en-US"/>
              <a:pPr>
                <a:defRPr/>
              </a:pPr>
              <a:t>11/29/2023</a:t>
            </a:fld>
            <a:endParaRPr lang="en-GB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5625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GB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4450" y="9445625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1CF1D3C7-1FFC-4AB7-81FF-4059A670C6BA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GB" alt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5A32F0E2-BF5B-4258-9201-FE6FC3EDADAB}" type="datetimeFigureOut">
              <a:rPr lang="en-US" altLang="en-US"/>
              <a:pPr>
                <a:defRPr/>
              </a:pPr>
              <a:t>11/29/2023</a:t>
            </a:fld>
            <a:endParaRPr lang="en-GB" alt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6125"/>
            <a:ext cx="6627813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24400"/>
            <a:ext cx="5446713" cy="44735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5625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GB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450" y="9445625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FED56A91-34BD-43C9-B2BD-B13CA2DB8B3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8201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8167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6700" y="228600"/>
            <a:ext cx="11664000" cy="540000"/>
          </a:xfrm>
          <a:prstGeom prst="rect">
            <a:avLst/>
          </a:prstGeom>
        </p:spPr>
        <p:txBody>
          <a:bodyPr/>
          <a:lstStyle>
            <a:lvl1pPr algn="l">
              <a:defRPr sz="2800" baseline="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1pPr>
          </a:lstStyle>
          <a:p>
            <a:r>
              <a:rPr lang="en-GB" noProof="0" dirty="0" smtClean="0"/>
              <a:t>Click to add bullet list/body text title</a:t>
            </a:r>
            <a:endParaRPr lang="en-GB" noProof="0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266700" y="1371600"/>
            <a:ext cx="11658600" cy="4724400"/>
          </a:xfrm>
          <a:prstGeom prst="rect">
            <a:avLst/>
          </a:prstGeom>
        </p:spPr>
        <p:txBody>
          <a:bodyPr/>
          <a:lstStyle>
            <a:lvl1pPr marL="216000" indent="-216000">
              <a:spcBef>
                <a:spcPts val="0"/>
              </a:spcBef>
              <a:spcAft>
                <a:spcPts val="1200"/>
              </a:spcAft>
              <a:defRPr sz="2000" b="0" baseline="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1pPr>
            <a:lvl2pPr marL="432000" indent="-2160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0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2pPr>
            <a:lvl3pPr marL="648000" indent="-216000">
              <a:spcBef>
                <a:spcPts val="0"/>
              </a:spcBef>
              <a:spcAft>
                <a:spcPts val="600"/>
              </a:spcAft>
              <a:defRPr sz="18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3pPr>
            <a:lvl4pPr marL="864000" indent="-216000">
              <a:spcBef>
                <a:spcPts val="0"/>
              </a:spcBef>
              <a:spcAft>
                <a:spcPts val="600"/>
              </a:spcAft>
              <a:defRPr sz="16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4pPr>
            <a:lvl5pPr marL="108000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5pPr>
            <a:lvl6pPr>
              <a:defRPr sz="16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6pPr>
            <a:lvl7pPr>
              <a:defRPr sz="1600">
                <a:solidFill>
                  <a:srgbClr val="006699"/>
                </a:solidFill>
              </a:defRPr>
            </a:lvl7pPr>
            <a:lvl8pPr>
              <a:defRPr sz="1600">
                <a:solidFill>
                  <a:srgbClr val="006699"/>
                </a:solidFill>
              </a:defRPr>
            </a:lvl8pPr>
            <a:lvl9pPr>
              <a:defRPr sz="1600">
                <a:solidFill>
                  <a:srgbClr val="006699"/>
                </a:solidFill>
              </a:defRPr>
            </a:lvl9pPr>
          </a:lstStyle>
          <a:p>
            <a:pPr lvl="0"/>
            <a:r>
              <a:rPr lang="en-GB" noProof="0" dirty="0" smtClean="0"/>
              <a:t>Click to start bullet list. </a:t>
            </a:r>
            <a:br>
              <a:rPr lang="en-GB" noProof="0" dirty="0" smtClean="0"/>
            </a:br>
            <a:r>
              <a:rPr lang="en-GB" noProof="0" dirty="0" smtClean="0"/>
              <a:t>When pasting text into a text box, use the paste option “Use Destination Theme” or “keep Text Only”.</a:t>
            </a:r>
            <a:br>
              <a:rPr lang="en-GB" noProof="0" dirty="0" smtClean="0"/>
            </a:br>
            <a:r>
              <a:rPr lang="en-GB" noProof="0" dirty="0" smtClean="0"/>
              <a:t>Font is automatically set as Verdana. </a:t>
            </a:r>
            <a:br>
              <a:rPr lang="en-GB" noProof="0" dirty="0" smtClean="0"/>
            </a:br>
            <a:r>
              <a:rPr lang="en-GB" noProof="0" dirty="0" smtClean="0"/>
              <a:t>Avoid using font sizes below 16 pt.</a:t>
            </a:r>
            <a:br>
              <a:rPr lang="en-GB" noProof="0" dirty="0" smtClean="0"/>
            </a:br>
            <a:r>
              <a:rPr lang="en-GB" noProof="0" dirty="0" smtClean="0"/>
              <a:t/>
            </a:r>
            <a:br>
              <a:rPr lang="en-GB" noProof="0" dirty="0" smtClean="0"/>
            </a:b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7748684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264000" y="228600"/>
            <a:ext cx="11664000" cy="540000"/>
          </a:xfrm>
          <a:prstGeom prst="rect">
            <a:avLst/>
          </a:prstGeom>
        </p:spPr>
        <p:txBody>
          <a:bodyPr/>
          <a:lstStyle>
            <a:lvl1pPr algn="l">
              <a:defRPr sz="28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1pPr>
          </a:lstStyle>
          <a:p>
            <a:r>
              <a:rPr lang="en-GB" noProof="0" dirty="0" smtClean="0"/>
              <a:t>Click to add SmartArt title</a:t>
            </a:r>
            <a:endParaRPr lang="en-GB" noProof="0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264000" y="5943600"/>
            <a:ext cx="116640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baseline="0">
                <a:solidFill>
                  <a:schemeClr val="tx1"/>
                </a:solidFill>
                <a:latin typeface="+mn-lt"/>
                <a:ea typeface="+mn-lt" panose="020B0604030504040204" pitchFamily="34" charset="0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 smtClean="0"/>
              <a:t>Click to add source/note – For non-OECD/NEA material, make sure that you have the publisher's or author's permission and all sources are correctly cited. See the BIPs page for more information, http://intranet.oecd-nea.org/content/staff/basic.</a:t>
            </a:r>
          </a:p>
        </p:txBody>
      </p:sp>
      <p:sp>
        <p:nvSpPr>
          <p:cNvPr id="4" name="SmartArt Placeholder 3"/>
          <p:cNvSpPr>
            <a:spLocks noGrp="1"/>
          </p:cNvSpPr>
          <p:nvPr>
            <p:ph type="dgm" sz="quarter" idx="14" hasCustomPrompt="1"/>
          </p:nvPr>
        </p:nvSpPr>
        <p:spPr>
          <a:xfrm>
            <a:off x="263525" y="1295400"/>
            <a:ext cx="11664475" cy="45720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dirty="0" smtClean="0"/>
              <a:t>Click to add SmartArt</a:t>
            </a:r>
            <a:br>
              <a:rPr lang="en-GB" dirty="0" smtClean="0"/>
            </a:br>
            <a:r>
              <a:rPr lang="en-GB" noProof="0" dirty="0" smtClean="0"/>
              <a:t>Verdana will have to be manually applied.</a:t>
            </a:r>
            <a:br>
              <a:rPr lang="en-GB" noProof="0" dirty="0" smtClean="0"/>
            </a:br>
            <a:r>
              <a:rPr lang="en-GB" noProof="0" dirty="0" smtClean="0"/>
              <a:t>The colour and style can modified by selecting “SmartArt Style” under the “SmartArt Tools Design” tab.</a:t>
            </a:r>
            <a:br>
              <a:rPr lang="en-GB" noProof="0" dirty="0" smtClean="0"/>
            </a:br>
            <a:r>
              <a:rPr lang="en-GB" noProof="0" dirty="0" smtClean="0"/>
              <a:t>If possible avoid font sizes below 14 pt.</a:t>
            </a:r>
          </a:p>
          <a:p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2584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rtArt +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264000" y="228600"/>
            <a:ext cx="11664000" cy="540000"/>
          </a:xfrm>
          <a:prstGeom prst="rect">
            <a:avLst/>
          </a:prstGeom>
        </p:spPr>
        <p:txBody>
          <a:bodyPr/>
          <a:lstStyle>
            <a:lvl1pPr algn="l">
              <a:defRPr sz="28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1pPr>
          </a:lstStyle>
          <a:p>
            <a:r>
              <a:rPr lang="en-GB" noProof="0" dirty="0" smtClean="0"/>
              <a:t>Click to add slide title</a:t>
            </a:r>
            <a:endParaRPr lang="en-GB" noProof="0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264000" y="5943600"/>
            <a:ext cx="116640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baseline="0">
                <a:solidFill>
                  <a:schemeClr val="tx1"/>
                </a:solidFill>
                <a:latin typeface="+mn-lt"/>
                <a:ea typeface="+mn-lt" panose="020B0604030504040204" pitchFamily="34" charset="0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 smtClean="0"/>
              <a:t>Click to add source/note – For non-OECD/NEA material, make sure that you have the publisher's or author's permission and all sources are correctly cited. See the BIPs page for more information, http://intranet.oecd-nea.org/content/staff/basic.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263525" y="1225550"/>
            <a:ext cx="5756275" cy="298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1" baseline="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1pPr>
          </a:lstStyle>
          <a:p>
            <a:pPr lvl="0"/>
            <a:r>
              <a:rPr lang="en-GB" noProof="0" dirty="0" smtClean="0"/>
              <a:t>Click to add SmartArt title</a:t>
            </a:r>
            <a:endParaRPr lang="en-GB" dirty="0"/>
          </a:p>
        </p:txBody>
      </p:sp>
      <p:sp>
        <p:nvSpPr>
          <p:cNvPr id="4" name="SmartArt Placeholder 3"/>
          <p:cNvSpPr>
            <a:spLocks noGrp="1"/>
          </p:cNvSpPr>
          <p:nvPr>
            <p:ph type="dgm" sz="quarter" idx="14" hasCustomPrompt="1"/>
          </p:nvPr>
        </p:nvSpPr>
        <p:spPr>
          <a:xfrm>
            <a:off x="263525" y="1600200"/>
            <a:ext cx="5756275" cy="42672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>
                <a:solidFill>
                  <a:schemeClr val="tx1"/>
                </a:solidFill>
                <a:latin typeface="+mj-lt"/>
              </a:defRPr>
            </a:lvl1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dirty="0" smtClean="0"/>
              <a:t>Click to add SmartArt</a:t>
            </a:r>
            <a:br>
              <a:rPr lang="fr-FR" dirty="0" smtClean="0"/>
            </a:br>
            <a:r>
              <a:rPr lang="en-GB" noProof="0" dirty="0" smtClean="0"/>
              <a:t>Verdana will have to be manually applied.</a:t>
            </a:r>
            <a:br>
              <a:rPr lang="en-GB" noProof="0" dirty="0" smtClean="0"/>
            </a:br>
            <a:r>
              <a:rPr lang="en-GB" noProof="0" dirty="0" smtClean="0"/>
              <a:t>The colour and style can modified by selecting “SmartArt Style” under the “SmartArt Tools Design” tab.</a:t>
            </a:r>
            <a:br>
              <a:rPr lang="en-GB" noProof="0" dirty="0" smtClean="0"/>
            </a:br>
            <a:r>
              <a:rPr lang="en-GB" noProof="0" dirty="0" smtClean="0"/>
              <a:t>If possible avoid font sizes below 14 pt.</a:t>
            </a:r>
          </a:p>
          <a:p>
            <a:r>
              <a:rPr lang="fr-FR" dirty="0" smtClean="0"/>
              <a:t/>
            </a:r>
            <a:br>
              <a:rPr lang="fr-FR" dirty="0" smtClean="0"/>
            </a:br>
            <a:endParaRPr lang="en-GB"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248400" y="1225550"/>
            <a:ext cx="5679600" cy="46418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spcAft>
                <a:spcPts val="1200"/>
              </a:spcAft>
              <a:buNone/>
              <a:defRPr sz="1800" b="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1pPr>
            <a:lvl2pPr marL="216000" indent="-216000">
              <a:spcBef>
                <a:spcPts val="0"/>
              </a:spcBef>
              <a:spcAft>
                <a:spcPts val="600"/>
              </a:spcAft>
              <a:defRPr sz="16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2pPr>
            <a:lvl3pPr marL="432000" indent="-216000">
              <a:spcBef>
                <a:spcPts val="0"/>
              </a:spcBef>
              <a:spcAft>
                <a:spcPts val="600"/>
              </a:spcAft>
              <a:defRPr sz="16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3pPr>
            <a:lvl4pPr marL="648000" indent="-216000">
              <a:spcBef>
                <a:spcPts val="0"/>
              </a:spcBef>
              <a:spcAft>
                <a:spcPts val="600"/>
              </a:spcAft>
              <a:defRPr sz="16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4pPr>
            <a:lvl5pPr marL="864000" indent="-216000">
              <a:spcBef>
                <a:spcPts val="0"/>
              </a:spcBef>
              <a:spcAft>
                <a:spcPts val="600"/>
              </a:spcAft>
              <a:defRPr sz="16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5pPr>
            <a:lvl6pPr>
              <a:defRPr sz="16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6pPr>
            <a:lvl7pPr>
              <a:defRPr sz="16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7pPr>
            <a:lvl8pPr>
              <a:defRPr sz="16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8pPr>
          </a:lstStyle>
          <a:p>
            <a:pPr lvl="0"/>
            <a:r>
              <a:rPr lang="en-GB" noProof="0" dirty="0" smtClean="0"/>
              <a:t>Click to add picture talking points.</a:t>
            </a:r>
            <a:br>
              <a:rPr lang="en-GB" noProof="0" dirty="0" smtClean="0"/>
            </a:br>
            <a:r>
              <a:rPr lang="en-GB" noProof="0" dirty="0" smtClean="0"/>
              <a:t>When pasting text into a text box, use the paste option “Use Destination Theme” or “keep Text Only”.</a:t>
            </a:r>
            <a:br>
              <a:rPr lang="en-GB" noProof="0" dirty="0" smtClean="0"/>
            </a:br>
            <a:r>
              <a:rPr lang="en-GB" noProof="0" dirty="0" smtClean="0"/>
              <a:t>Font is automatically set as Verdana. </a:t>
            </a:r>
            <a:br>
              <a:rPr lang="en-GB" noProof="0" dirty="0" smtClean="0"/>
            </a:br>
            <a:r>
              <a:rPr lang="en-GB" noProof="0" dirty="0" smtClean="0"/>
              <a:t>Avoid using font sizes below 16 pt.</a:t>
            </a:r>
          </a:p>
        </p:txBody>
      </p:sp>
    </p:spTree>
    <p:extLst>
      <p:ext uri="{BB962C8B-B14F-4D97-AF65-F5344CB8AC3E}">
        <p14:creationId xmlns:p14="http://schemas.microsoft.com/office/powerpoint/2010/main" val="31453970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 N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42" b="5554"/>
          <a:stretch/>
        </p:blipFill>
        <p:spPr>
          <a:xfrm>
            <a:off x="0" y="990599"/>
            <a:ext cx="12192000" cy="5486401"/>
          </a:xfrm>
          <a:prstGeom prst="rect">
            <a:avLst/>
          </a:prstGeom>
        </p:spPr>
      </p:pic>
      <p:sp>
        <p:nvSpPr>
          <p:cNvPr id="2" name="TextBox 1"/>
          <p:cNvSpPr txBox="1"/>
          <p:nvPr userDrawn="1"/>
        </p:nvSpPr>
        <p:spPr>
          <a:xfrm>
            <a:off x="266058" y="225292"/>
            <a:ext cx="1165902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noProof="0" dirty="0" smtClean="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rPr>
              <a:t>Seeking excellence in nuclear safety, technology and policy</a:t>
            </a:r>
            <a:endParaRPr lang="en-GB" sz="2700" b="1" noProof="0" dirty="0">
              <a:solidFill>
                <a:srgbClr val="006699"/>
              </a:solidFill>
              <a:latin typeface="+mn-lt" panose="020B0604030504040204" pitchFamily="34" charset="0"/>
              <a:ea typeface="+mn-lt" panose="020B0604030504040204" pitchFamily="34" charset="0"/>
            </a:endParaRPr>
          </a:p>
        </p:txBody>
      </p:sp>
      <p:graphicFrame>
        <p:nvGraphicFramePr>
          <p:cNvPr id="6" name="Diagram 5"/>
          <p:cNvGraphicFramePr/>
          <p:nvPr userDrawn="1">
            <p:extLst>
              <p:ext uri="{D42A27DB-BD31-4B8C-83A1-F6EECF244321}">
                <p14:modId xmlns:p14="http://schemas.microsoft.com/office/powerpoint/2010/main" val="1855096364"/>
              </p:ext>
            </p:extLst>
          </p:nvPr>
        </p:nvGraphicFramePr>
        <p:xfrm>
          <a:off x="762000" y="997200"/>
          <a:ext cx="10668000" cy="55629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012752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A missio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6" b="16666"/>
          <a:stretch/>
        </p:blipFill>
        <p:spPr>
          <a:xfrm>
            <a:off x="0" y="990599"/>
            <a:ext cx="12192000" cy="5515309"/>
          </a:xfrm>
          <a:prstGeom prst="rect">
            <a:avLst/>
          </a:prstGeom>
        </p:spPr>
      </p:pic>
      <p:sp>
        <p:nvSpPr>
          <p:cNvPr id="2" name="TextBox 1"/>
          <p:cNvSpPr txBox="1"/>
          <p:nvPr userDrawn="1"/>
        </p:nvSpPr>
        <p:spPr>
          <a:xfrm>
            <a:off x="381000" y="267767"/>
            <a:ext cx="1143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noProof="0" dirty="0" smtClean="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rPr>
              <a:t>The NEA mission</a:t>
            </a:r>
            <a:endParaRPr lang="en-GB" sz="2800" b="0" noProof="0" dirty="0">
              <a:solidFill>
                <a:srgbClr val="006699"/>
              </a:solidFill>
              <a:latin typeface="+mn-lt" panose="020B0604030504040204" pitchFamily="34" charset="0"/>
              <a:ea typeface="+mn-lt" panose="020B0604030504040204" pitchFamily="34" charset="0"/>
            </a:endParaRPr>
          </a:p>
        </p:txBody>
      </p:sp>
      <p:graphicFrame>
        <p:nvGraphicFramePr>
          <p:cNvPr id="3" name="Diagram 2"/>
          <p:cNvGraphicFramePr/>
          <p:nvPr userDrawn="1">
            <p:extLst>
              <p:ext uri="{D42A27DB-BD31-4B8C-83A1-F6EECF244321}">
                <p14:modId xmlns:p14="http://schemas.microsoft.com/office/powerpoint/2010/main" val="85565736"/>
              </p:ext>
            </p:extLst>
          </p:nvPr>
        </p:nvGraphicFramePr>
        <p:xfrm>
          <a:off x="381000" y="1211764"/>
          <a:ext cx="11582400" cy="48733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8909896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jor nuclear activit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40" b="5551"/>
          <a:stretch/>
        </p:blipFill>
        <p:spPr>
          <a:xfrm>
            <a:off x="0" y="990600"/>
            <a:ext cx="12192000" cy="5486400"/>
          </a:xfrm>
          <a:prstGeom prst="rect">
            <a:avLst/>
          </a:prstGeom>
        </p:spPr>
      </p:pic>
      <p:sp>
        <p:nvSpPr>
          <p:cNvPr id="2" name="TextBox 1"/>
          <p:cNvSpPr txBox="1"/>
          <p:nvPr userDrawn="1"/>
        </p:nvSpPr>
        <p:spPr>
          <a:xfrm>
            <a:off x="381000" y="236944"/>
            <a:ext cx="1143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noProof="0" dirty="0" smtClean="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rPr>
              <a:t>Major multinational nuclear activities</a:t>
            </a:r>
            <a:endParaRPr lang="en-GB" sz="2800" b="0" noProof="0" dirty="0">
              <a:solidFill>
                <a:srgbClr val="006699"/>
              </a:solidFill>
              <a:latin typeface="+mn-lt" panose="020B0604030504040204" pitchFamily="34" charset="0"/>
              <a:ea typeface="+mn-lt" panose="020B0604030504040204" pitchFamily="34" charset="0"/>
            </a:endParaRPr>
          </a:p>
        </p:txBody>
      </p:sp>
      <p:graphicFrame>
        <p:nvGraphicFramePr>
          <p:cNvPr id="6" name="Diagram 5"/>
          <p:cNvGraphicFramePr/>
          <p:nvPr userDrawn="1">
            <p:extLst>
              <p:ext uri="{D42A27DB-BD31-4B8C-83A1-F6EECF244321}">
                <p14:modId xmlns:p14="http://schemas.microsoft.com/office/powerpoint/2010/main" val="2020923526"/>
              </p:ext>
            </p:extLst>
          </p:nvPr>
        </p:nvGraphicFramePr>
        <p:xfrm>
          <a:off x="0" y="1127837"/>
          <a:ext cx="12377058" cy="5196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0036100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A member countrie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01" b="16470"/>
          <a:stretch/>
        </p:blipFill>
        <p:spPr>
          <a:xfrm>
            <a:off x="533400" y="990600"/>
            <a:ext cx="11125200" cy="5486400"/>
          </a:xfrm>
          <a:prstGeom prst="rect">
            <a:avLst/>
          </a:prstGeom>
        </p:spPr>
      </p:pic>
      <p:sp>
        <p:nvSpPr>
          <p:cNvPr id="2" name="TextBox 1"/>
          <p:cNvSpPr txBox="1"/>
          <p:nvPr userDrawn="1"/>
        </p:nvSpPr>
        <p:spPr>
          <a:xfrm>
            <a:off x="381000" y="267767"/>
            <a:ext cx="1143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noProof="0" dirty="0" smtClean="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rPr>
              <a:t>NEA member countries</a:t>
            </a:r>
            <a:endParaRPr lang="en-GB" sz="2800" b="0" noProof="0" dirty="0">
              <a:solidFill>
                <a:srgbClr val="006699"/>
              </a:solidFill>
              <a:latin typeface="+mn-lt" panose="020B0604030504040204" pitchFamily="34" charset="0"/>
              <a:ea typeface="+mn-lt" panose="020B0604030504040204" pitchFamily="34" charset="0"/>
            </a:endParaRPr>
          </a:p>
        </p:txBody>
      </p:sp>
      <p:sp>
        <p:nvSpPr>
          <p:cNvPr id="3" name="TextBox 2"/>
          <p:cNvSpPr txBox="1"/>
          <p:nvPr userDrawn="1"/>
        </p:nvSpPr>
        <p:spPr>
          <a:xfrm>
            <a:off x="381000" y="5634601"/>
            <a:ext cx="11430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b="1" dirty="0" smtClean="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rPr>
              <a:t>The NEA's current membership consists of 34 countries in Europe, North America and the Asia-Pacific region. Together they account for approximately 82% of the world's installed nuclear capacity.</a:t>
            </a:r>
            <a:endParaRPr lang="en-GB" sz="1500" b="1" dirty="0">
              <a:solidFill>
                <a:srgbClr val="006699"/>
              </a:solidFill>
              <a:latin typeface="+mn-lt" panose="020B0604030504040204" pitchFamily="34" charset="0"/>
              <a:ea typeface="+mn-lt" panose="020B060403050404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355618"/>
            <a:ext cx="11980293" cy="4206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2252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A committee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0" y="4724400"/>
            <a:ext cx="6096000" cy="144780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/>
          <p:cNvSpPr txBox="1"/>
          <p:nvPr userDrawn="1"/>
        </p:nvSpPr>
        <p:spPr>
          <a:xfrm>
            <a:off x="381000" y="267767"/>
            <a:ext cx="1143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noProof="0" dirty="0" smtClean="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rPr>
              <a:t>NEA committees (as of 1 January 2022)</a:t>
            </a:r>
            <a:endParaRPr lang="en-GB" sz="2800" b="1" noProof="0" dirty="0">
              <a:solidFill>
                <a:srgbClr val="006699"/>
              </a:solidFill>
              <a:latin typeface="+mn-lt" panose="020B0604030504040204" pitchFamily="34" charset="0"/>
              <a:ea typeface="+mn-lt" panose="020B060403050404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1" t="4744" r="2022" b="47081"/>
          <a:stretch/>
        </p:blipFill>
        <p:spPr>
          <a:xfrm>
            <a:off x="32084" y="1073400"/>
            <a:ext cx="12115800" cy="3944472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/>
          <p:cNvSpPr txBox="1"/>
          <p:nvPr userDrawn="1"/>
        </p:nvSpPr>
        <p:spPr>
          <a:xfrm>
            <a:off x="228600" y="4828738"/>
            <a:ext cx="54864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>
              <a:buFont typeface="Arial" panose="020B0604020202020204" pitchFamily="34" charset="0"/>
              <a:buNone/>
              <a:tabLst>
                <a:tab pos="622300" algn="l"/>
              </a:tabLst>
            </a:pPr>
            <a:r>
              <a:rPr lang="en-GB" sz="2600" b="1" dirty="0" smtClean="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rPr>
              <a:t>  8</a:t>
            </a:r>
            <a:r>
              <a:rPr lang="en-GB" sz="1500" b="1" dirty="0" smtClean="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rPr>
              <a:t>	</a:t>
            </a:r>
            <a:r>
              <a:rPr lang="en-GB" sz="1800" b="1" dirty="0" smtClean="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rPr>
              <a:t>standing technical committees </a:t>
            </a:r>
            <a:r>
              <a:rPr lang="en-GB" sz="1500" b="1" dirty="0" smtClean="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rPr>
              <a:t/>
            </a:r>
            <a:br>
              <a:rPr lang="en-GB" sz="1500" b="1" dirty="0" smtClean="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rPr>
            </a:br>
            <a:r>
              <a:rPr lang="en-GB" sz="1500" b="1" dirty="0" smtClean="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rPr>
              <a:t>    </a:t>
            </a:r>
            <a:r>
              <a:rPr lang="en-GB" sz="2600" b="1" dirty="0" smtClean="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rPr>
              <a:t>1</a:t>
            </a:r>
            <a:r>
              <a:rPr lang="en-GB" sz="1500" b="1" dirty="0" smtClean="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rPr>
              <a:t> 	</a:t>
            </a:r>
            <a:r>
              <a:rPr lang="en-GB" sz="1800" b="1" dirty="0" smtClean="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rPr>
              <a:t>management board</a:t>
            </a:r>
            <a:r>
              <a:rPr lang="en-GB" sz="1500" b="1" dirty="0" smtClean="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rPr>
              <a:t/>
            </a:r>
            <a:br>
              <a:rPr lang="en-GB" sz="1500" b="1" dirty="0" smtClean="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rPr>
            </a:br>
            <a:r>
              <a:rPr lang="en-GB" sz="2600" b="1" dirty="0" smtClean="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rPr>
              <a:t>74</a:t>
            </a:r>
            <a:r>
              <a:rPr lang="en-GB" sz="1500" b="1" dirty="0" smtClean="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rPr>
              <a:t> 	</a:t>
            </a:r>
            <a:r>
              <a:rPr lang="en-GB" sz="1800" b="1" dirty="0" smtClean="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rPr>
              <a:t>working parties and expert groups</a:t>
            </a:r>
          </a:p>
        </p:txBody>
      </p:sp>
    </p:spTree>
    <p:extLst>
      <p:ext uri="{BB962C8B-B14F-4D97-AF65-F5344CB8AC3E}">
        <p14:creationId xmlns:p14="http://schemas.microsoft.com/office/powerpoint/2010/main" val="23424663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 - No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2971800" y="6477000"/>
            <a:ext cx="9220200" cy="381000"/>
          </a:xfrm>
          <a:prstGeom prst="rect">
            <a:avLst/>
          </a:prstGeom>
          <a:solidFill>
            <a:srgbClr val="F9F9F9"/>
          </a:solidFill>
        </p:spPr>
        <p:txBody>
          <a:bodyPr anchor="ctr"/>
          <a:lstStyle>
            <a:lvl1pPr marL="180000" indent="0" algn="r">
              <a:spcBef>
                <a:spcPts val="0"/>
              </a:spcBef>
              <a:buNone/>
              <a:defRPr sz="1000" b="1" baseline="0">
                <a:solidFill>
                  <a:schemeClr val="accent1"/>
                </a:solidFill>
                <a:latin typeface="+mn-lt" panose="020B0604030504040204" pitchFamily="34" charset="0"/>
                <a:ea typeface="+mn-lt" panose="020B0604030504040204" pitchFamily="34" charset="0"/>
                <a:cs typeface="Microsoft Sans Serif" panose="020B0604020202020204" pitchFamily="34" charset="0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 smtClean="0"/>
              <a:t>Event title and date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405437" y="5257800"/>
            <a:ext cx="11253163" cy="838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1" baseline="0">
                <a:solidFill>
                  <a:schemeClr val="bg1">
                    <a:lumMod val="50000"/>
                  </a:schemeClr>
                </a:solidFill>
                <a:latin typeface="+mn-lt" panose="020B0604030504040204" pitchFamily="34" charset="0"/>
                <a:ea typeface="+mn-lt" panose="020B0604030504040204" pitchFamily="34" charset="0"/>
                <a:cs typeface="Microsoft Sans Serif" panose="020B0604020202020204" pitchFamily="34" charset="0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 smtClean="0"/>
              <a:t>Presenter’s Name</a:t>
            </a:r>
            <a:br>
              <a:rPr lang="en-GB" noProof="0" dirty="0" smtClean="0"/>
            </a:br>
            <a:r>
              <a:rPr lang="en-GB" noProof="0" dirty="0" smtClean="0"/>
              <a:t>Title</a:t>
            </a:r>
          </a:p>
        </p:txBody>
      </p:sp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405436" y="2133601"/>
            <a:ext cx="11253163" cy="1337959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600"/>
              </a:spcAft>
              <a:defRPr sz="4000" b="1" spc="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  <a:cs typeface="Microsoft Sans Serif" panose="020B0604020202020204" pitchFamily="34" charset="0"/>
              </a:defRPr>
            </a:lvl1pPr>
          </a:lstStyle>
          <a:p>
            <a:r>
              <a:rPr lang="en-GB" noProof="0" dirty="0" smtClean="0"/>
              <a:t>Click to add Title of the presentation</a:t>
            </a:r>
            <a:br>
              <a:rPr lang="en-GB" noProof="0" dirty="0" smtClean="0"/>
            </a:br>
            <a:r>
              <a:rPr lang="en-GB" noProof="0" dirty="0" smtClean="0"/>
              <a:t>Use the paste option “Keep Text Only”</a:t>
            </a:r>
            <a:br>
              <a:rPr lang="en-GB" noProof="0" dirty="0" smtClean="0"/>
            </a:br>
            <a:r>
              <a:rPr lang="en-GB" noProof="0" dirty="0" smtClean="0"/>
              <a:t/>
            </a:r>
            <a:br>
              <a:rPr lang="en-GB" noProof="0" dirty="0" smtClean="0"/>
            </a:br>
            <a:r>
              <a:rPr lang="en-GB" noProof="0" dirty="0" smtClean="0"/>
              <a:t/>
            </a:r>
            <a:br>
              <a:rPr lang="en-GB" noProof="0" dirty="0" smtClean="0"/>
            </a:br>
            <a:endParaRPr lang="en-GB" noProof="0" dirty="0" smtClean="0"/>
          </a:p>
        </p:txBody>
      </p:sp>
      <p:sp>
        <p:nvSpPr>
          <p:cNvPr id="20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405436" y="3886200"/>
            <a:ext cx="11253164" cy="990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000" b="1" baseline="0">
                <a:solidFill>
                  <a:schemeClr val="bg2">
                    <a:lumMod val="75000"/>
                  </a:schemeClr>
                </a:solidFill>
                <a:latin typeface="+mn-lt" panose="020B0604030504040204" pitchFamily="34" charset="0"/>
                <a:ea typeface="+mn-lt" panose="020B0604030504040204" pitchFamily="34" charset="0"/>
                <a:cs typeface="Microsoft Sans Serif" panose="020B0604020202020204" pitchFamily="34" charset="0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 smtClean="0"/>
              <a:t>Click to add Subtitle of the presentation</a:t>
            </a:r>
            <a:br>
              <a:rPr lang="en-GB" noProof="0" dirty="0" smtClean="0"/>
            </a:br>
            <a:r>
              <a:rPr lang="en-GB" noProof="0" dirty="0" smtClean="0"/>
              <a:t>Use the paste option “Keep Text Only”</a:t>
            </a:r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637" y="533400"/>
            <a:ext cx="2894773" cy="914400"/>
          </a:xfrm>
          <a:prstGeom prst="rect">
            <a:avLst/>
          </a:prstGeom>
        </p:spPr>
      </p:pic>
      <p:cxnSp>
        <p:nvCxnSpPr>
          <p:cNvPr id="27" name="Straight Connector 26"/>
          <p:cNvCxnSpPr/>
          <p:nvPr userDrawn="1"/>
        </p:nvCxnSpPr>
        <p:spPr>
          <a:xfrm>
            <a:off x="481637" y="1752600"/>
            <a:ext cx="11176963" cy="0"/>
          </a:xfrm>
          <a:prstGeom prst="line">
            <a:avLst/>
          </a:prstGeom>
          <a:ln w="5715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 userDrawn="1"/>
        </p:nvSpPr>
        <p:spPr>
          <a:xfrm>
            <a:off x="0" y="6477000"/>
            <a:ext cx="6172200" cy="381000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80000" algn="l" eaLnBrk="1" hangingPunct="1">
              <a:defRPr/>
            </a:pPr>
            <a:r>
              <a:rPr lang="en-US" sz="700" b="1" dirty="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  <a:cs typeface="Arial" pitchFamily="34" charset="0"/>
              </a:rPr>
              <a:t>© </a:t>
            </a:r>
            <a:r>
              <a:rPr lang="en-US" sz="700" b="1" dirty="0" smtClean="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  <a:cs typeface="Arial" pitchFamily="34" charset="0"/>
              </a:rPr>
              <a:t>2023 OECD/NEA</a:t>
            </a:r>
            <a:endParaRPr lang="en-US" sz="700" b="1" dirty="0">
              <a:solidFill>
                <a:srgbClr val="006699"/>
              </a:solidFill>
              <a:latin typeface="+mn-lt" panose="020B0604030504040204" pitchFamily="34" charset="0"/>
              <a:ea typeface="+mn-lt" panose="020B0604030504040204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1727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 Phot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0" r="201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0" y="0"/>
            <a:ext cx="5257800" cy="6477000"/>
          </a:xfrm>
          <a:prstGeom prst="rect">
            <a:avLst/>
          </a:prstGeom>
          <a:solidFill>
            <a:srgbClr val="006699">
              <a:alpha val="85098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hangingPunct="1">
              <a:defRPr/>
            </a:pPr>
            <a:endParaRPr lang="en-US" sz="800" dirty="0">
              <a:latin typeface="+mn-lt" panose="020B0604030504040204" pitchFamily="34" charset="0"/>
              <a:ea typeface="+mn-lt" panose="020B0604030504040204" pitchFamily="34" charset="0"/>
              <a:cs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037" y="233840"/>
            <a:ext cx="2389527" cy="756760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0" y="6477000"/>
            <a:ext cx="12192000" cy="381000"/>
          </a:xfrm>
          <a:prstGeom prst="rect">
            <a:avLst/>
          </a:prstGeom>
          <a:solidFill>
            <a:srgbClr val="00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80000" algn="l" eaLnBrk="1" hangingPunct="1">
              <a:defRPr/>
            </a:pPr>
            <a:r>
              <a:rPr lang="en-US" sz="700" b="1" dirty="0">
                <a:solidFill>
                  <a:schemeClr val="bg1"/>
                </a:solidFill>
                <a:latin typeface="+mn-lt" panose="020B0604030504040204" pitchFamily="34" charset="0"/>
                <a:ea typeface="+mn-lt" panose="020B0604030504040204" pitchFamily="34" charset="0"/>
                <a:cs typeface="Arial" pitchFamily="34" charset="0"/>
              </a:rPr>
              <a:t>© </a:t>
            </a:r>
            <a:r>
              <a:rPr lang="en-US" sz="700" b="1" dirty="0" smtClean="0">
                <a:solidFill>
                  <a:schemeClr val="bg1"/>
                </a:solidFill>
                <a:latin typeface="+mn-lt" panose="020B0604030504040204" pitchFamily="34" charset="0"/>
                <a:ea typeface="+mn-lt" panose="020B0604030504040204" pitchFamily="34" charset="0"/>
                <a:cs typeface="Arial" pitchFamily="34" charset="0"/>
              </a:rPr>
              <a:t>2023 OECD/NEA</a:t>
            </a:r>
            <a:endParaRPr lang="en-US" sz="700" b="1" dirty="0">
              <a:solidFill>
                <a:schemeClr val="bg1"/>
              </a:solidFill>
              <a:latin typeface="+mn-lt" panose="020B0604030504040204" pitchFamily="34" charset="0"/>
              <a:ea typeface="+mn-lt" panose="020B0604030504040204" pitchFamily="34" charset="0"/>
              <a:cs typeface="Arial" pitchFamily="34" charset="0"/>
            </a:endParaRP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5257800" y="6477000"/>
            <a:ext cx="6934200" cy="381000"/>
          </a:xfrm>
          <a:prstGeom prst="rect">
            <a:avLst/>
          </a:prstGeom>
          <a:solidFill>
            <a:srgbClr val="006699"/>
          </a:solidFill>
        </p:spPr>
        <p:txBody>
          <a:bodyPr anchor="ctr"/>
          <a:lstStyle>
            <a:lvl1pPr marL="180000" indent="0" algn="r">
              <a:spcBef>
                <a:spcPts val="0"/>
              </a:spcBef>
              <a:buNone/>
              <a:defRPr sz="1000" b="1" baseline="0">
                <a:solidFill>
                  <a:schemeClr val="bg1"/>
                </a:solidFill>
                <a:latin typeface="+mn-lt" panose="020B0604030504040204" pitchFamily="34" charset="0"/>
                <a:ea typeface="+mn-lt" panose="020B0604030504040204" pitchFamily="34" charset="0"/>
                <a:cs typeface="Microsoft Sans Serif" panose="020B0604020202020204" pitchFamily="34" charset="0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 smtClean="0"/>
              <a:t>Event title and date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253037" y="5410200"/>
            <a:ext cx="4699963" cy="838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 b="1" baseline="0">
                <a:solidFill>
                  <a:schemeClr val="bg1">
                    <a:lumMod val="85000"/>
                  </a:schemeClr>
                </a:solidFill>
                <a:latin typeface="+mn-lt" panose="020B0604030504040204" pitchFamily="34" charset="0"/>
                <a:ea typeface="+mn-lt" panose="020B0604030504040204" pitchFamily="34" charset="0"/>
                <a:cs typeface="Microsoft Sans Serif" panose="020B0604020202020204" pitchFamily="34" charset="0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 smtClean="0"/>
              <a:t>Presenter’s Name</a:t>
            </a:r>
            <a:br>
              <a:rPr lang="en-GB" noProof="0" dirty="0" smtClean="0"/>
            </a:br>
            <a:r>
              <a:rPr lang="en-GB" noProof="0" dirty="0" smtClean="0"/>
              <a:t>Title</a:t>
            </a:r>
          </a:p>
        </p:txBody>
      </p:sp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253036" y="1322614"/>
            <a:ext cx="4699963" cy="1698172"/>
          </a:xfrm>
          <a:prstGeom prst="rect">
            <a:avLst/>
          </a:prstGeom>
        </p:spPr>
        <p:txBody>
          <a:bodyPr/>
          <a:lstStyle>
            <a:lvl1pPr algn="l">
              <a:spcAft>
                <a:spcPts val="600"/>
              </a:spcAft>
              <a:defRPr sz="3000" b="1" spc="0">
                <a:solidFill>
                  <a:schemeClr val="bg1"/>
                </a:solidFill>
                <a:latin typeface="+mn-lt" panose="020B0604030504040204" pitchFamily="34" charset="0"/>
                <a:ea typeface="+mn-lt" panose="020B0604030504040204" pitchFamily="34" charset="0"/>
                <a:cs typeface="Microsoft Sans Serif" panose="020B0604020202020204" pitchFamily="34" charset="0"/>
              </a:defRPr>
            </a:lvl1pPr>
          </a:lstStyle>
          <a:p>
            <a:r>
              <a:rPr lang="en-GB" noProof="0" dirty="0" smtClean="0"/>
              <a:t>Title of the presentation</a:t>
            </a:r>
            <a:br>
              <a:rPr lang="en-GB" noProof="0" dirty="0" smtClean="0"/>
            </a:br>
            <a:r>
              <a:rPr lang="en-GB" noProof="0" dirty="0" smtClean="0"/>
              <a:t>Use the paste option “Keep Text Only”</a:t>
            </a:r>
            <a:br>
              <a:rPr lang="en-GB" noProof="0" dirty="0" smtClean="0"/>
            </a:br>
            <a:r>
              <a:rPr lang="en-GB" noProof="0" dirty="0" smtClean="0"/>
              <a:t/>
            </a:r>
            <a:br>
              <a:rPr lang="en-GB" noProof="0" dirty="0" smtClean="0"/>
            </a:br>
            <a:endParaRPr lang="en-GB" noProof="0" dirty="0" smtClean="0"/>
          </a:p>
        </p:txBody>
      </p:sp>
      <p:sp>
        <p:nvSpPr>
          <p:cNvPr id="20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253036" y="3472544"/>
            <a:ext cx="4699963" cy="119742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1" baseline="0">
                <a:solidFill>
                  <a:schemeClr val="bg1">
                    <a:lumMod val="95000"/>
                  </a:schemeClr>
                </a:solidFill>
                <a:latin typeface="+mn-lt" panose="020B0604030504040204" pitchFamily="34" charset="0"/>
                <a:ea typeface="+mn-lt" panose="020B0604030504040204" pitchFamily="34" charset="0"/>
                <a:cs typeface="Microsoft Sans Serif" panose="020B0604020202020204" pitchFamily="34" charset="0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 smtClean="0"/>
              <a:t>Subtitle of the presentation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 hasCustomPrompt="1"/>
          </p:nvPr>
        </p:nvSpPr>
        <p:spPr>
          <a:xfrm>
            <a:off x="8153400" y="152400"/>
            <a:ext cx="3962400" cy="76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 baseline="0">
                <a:solidFill>
                  <a:srgbClr val="FF0000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1pPr>
            <a:lvl2pPr>
              <a:defRPr sz="1800">
                <a:latin typeface="+mn-lt" panose="020B0604030504040204" pitchFamily="34" charset="0"/>
                <a:ea typeface="+mn-lt" panose="020B0604030504040204" pitchFamily="34" charset="0"/>
              </a:defRPr>
            </a:lvl2pPr>
            <a:lvl3pPr>
              <a:defRPr sz="1800">
                <a:latin typeface="+mn-lt" panose="020B0604030504040204" pitchFamily="34" charset="0"/>
                <a:ea typeface="+mn-lt" panose="020B0604030504040204" pitchFamily="34" charset="0"/>
              </a:defRPr>
            </a:lvl3pPr>
            <a:lvl4pPr>
              <a:defRPr sz="1800">
                <a:latin typeface="+mn-lt" panose="020B0604030504040204" pitchFamily="34" charset="0"/>
                <a:ea typeface="+mn-lt" panose="020B0604030504040204" pitchFamily="34" charset="0"/>
              </a:defRPr>
            </a:lvl4pPr>
            <a:lvl5pPr>
              <a:defRPr sz="1800">
                <a:latin typeface="+mn-lt" panose="020B0604030504040204" pitchFamily="34" charset="0"/>
                <a:ea typeface="+mn-lt" panose="020B0604030504040204" pitchFamily="34" charset="0"/>
              </a:defRPr>
            </a:lvl5pPr>
          </a:lstStyle>
          <a:p>
            <a:pPr lvl="0"/>
            <a:r>
              <a:rPr lang="en-GB" noProof="0" dirty="0" smtClean="0"/>
              <a:t>Add the following photo copyright information to the allocated box on the “Closing Slide”).</a:t>
            </a:r>
            <a:br>
              <a:rPr lang="en-GB" noProof="0" dirty="0" smtClean="0"/>
            </a:br>
            <a:r>
              <a:rPr lang="en-GB" noProof="0" dirty="0" smtClean="0"/>
              <a:t/>
            </a:r>
            <a:br>
              <a:rPr lang="en-GB" noProof="0" dirty="0" smtClean="0"/>
            </a:br>
            <a:r>
              <a:rPr lang="en-GB" noProof="0" dirty="0" smtClean="0"/>
              <a:t>Title page photo: </a:t>
            </a:r>
            <a:r>
              <a:rPr lang="en-GB" noProof="0" dirty="0" err="1" smtClean="0"/>
              <a:t>zffoto</a:t>
            </a:r>
            <a:r>
              <a:rPr lang="en-GB" noProof="0" dirty="0" smtClean="0"/>
              <a:t>, </a:t>
            </a:r>
            <a:r>
              <a:rPr lang="en-GB" noProof="0" dirty="0" err="1" smtClean="0"/>
              <a:t>ShutterStock</a:t>
            </a:r>
            <a:r>
              <a:rPr lang="en-GB" noProof="0" dirty="0" smtClean="0"/>
              <a:t>.</a:t>
            </a:r>
          </a:p>
          <a:p>
            <a:pPr lvl="0"/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409645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" b="33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0" y="0"/>
            <a:ext cx="5257800" cy="6477000"/>
          </a:xfrm>
          <a:prstGeom prst="rect">
            <a:avLst/>
          </a:prstGeom>
          <a:solidFill>
            <a:srgbClr val="006699">
              <a:alpha val="85098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hangingPunct="1">
              <a:defRPr/>
            </a:pPr>
            <a:endParaRPr lang="en-US" sz="800" dirty="0">
              <a:latin typeface="+mn-lt" panose="020B0604030504040204" pitchFamily="34" charset="0"/>
              <a:ea typeface="+mn-lt" panose="020B0604030504040204" pitchFamily="34" charset="0"/>
              <a:cs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037" y="233840"/>
            <a:ext cx="2389527" cy="756760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0" y="6477000"/>
            <a:ext cx="12204700" cy="381000"/>
          </a:xfrm>
          <a:prstGeom prst="rect">
            <a:avLst/>
          </a:prstGeom>
          <a:solidFill>
            <a:srgbClr val="00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80000" algn="l" eaLnBrk="1" hangingPunct="1">
              <a:defRPr/>
            </a:pPr>
            <a:r>
              <a:rPr lang="en-US" sz="700" b="1" dirty="0">
                <a:solidFill>
                  <a:schemeClr val="bg1"/>
                </a:solidFill>
                <a:latin typeface="+mn-lt" panose="020B0604030504040204" pitchFamily="34" charset="0"/>
                <a:ea typeface="+mn-lt" panose="020B0604030504040204" pitchFamily="34" charset="0"/>
                <a:cs typeface="Arial" pitchFamily="34" charset="0"/>
              </a:rPr>
              <a:t>© </a:t>
            </a:r>
            <a:r>
              <a:rPr lang="en-US" sz="700" b="1" dirty="0" smtClean="0">
                <a:solidFill>
                  <a:schemeClr val="bg1"/>
                </a:solidFill>
                <a:latin typeface="+mn-lt" panose="020B0604030504040204" pitchFamily="34" charset="0"/>
                <a:ea typeface="+mn-lt" panose="020B0604030504040204" pitchFamily="34" charset="0"/>
                <a:cs typeface="Arial" pitchFamily="34" charset="0"/>
              </a:rPr>
              <a:t>2023 OECD/NEA</a:t>
            </a:r>
            <a:endParaRPr lang="en-US" sz="700" b="1" dirty="0">
              <a:solidFill>
                <a:schemeClr val="bg1"/>
              </a:solidFill>
              <a:latin typeface="+mn-lt" panose="020B0604030504040204" pitchFamily="34" charset="0"/>
              <a:ea typeface="+mn-lt" panose="020B0604030504040204" pitchFamily="34" charset="0"/>
              <a:cs typeface="Arial" pitchFamily="34" charset="0"/>
            </a:endParaRP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5257800" y="6477000"/>
            <a:ext cx="6934200" cy="3810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1000" b="1" baseline="0">
                <a:solidFill>
                  <a:schemeClr val="bg1"/>
                </a:solidFill>
                <a:latin typeface="+mn-lt" panose="020B0604030504040204" pitchFamily="34" charset="0"/>
                <a:ea typeface="+mn-lt" panose="020B0604030504040204" pitchFamily="34" charset="0"/>
                <a:cs typeface="Microsoft Sans Serif" panose="020B0604020202020204" pitchFamily="34" charset="0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 smtClean="0"/>
              <a:t>Event title and date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253037" y="5410200"/>
            <a:ext cx="4699963" cy="838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 b="1" baseline="0">
                <a:solidFill>
                  <a:schemeClr val="bg1">
                    <a:lumMod val="85000"/>
                  </a:schemeClr>
                </a:solidFill>
                <a:latin typeface="+mn-lt" panose="020B0604030504040204" pitchFamily="34" charset="0"/>
                <a:ea typeface="+mn-lt" panose="020B0604030504040204" pitchFamily="34" charset="0"/>
                <a:cs typeface="Microsoft Sans Serif" panose="020B0604020202020204" pitchFamily="34" charset="0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 smtClean="0"/>
              <a:t>Presenter’s Name</a:t>
            </a:r>
            <a:br>
              <a:rPr lang="en-GB" noProof="0" dirty="0" smtClean="0"/>
            </a:br>
            <a:r>
              <a:rPr lang="en-GB" noProof="0" dirty="0" smtClean="0"/>
              <a:t>Title</a:t>
            </a:r>
          </a:p>
        </p:txBody>
      </p:sp>
      <p:sp>
        <p:nvSpPr>
          <p:cNvPr id="22" name="Title 1"/>
          <p:cNvSpPr>
            <a:spLocks noGrp="1"/>
          </p:cNvSpPr>
          <p:nvPr>
            <p:ph type="title" hasCustomPrompt="1"/>
          </p:nvPr>
        </p:nvSpPr>
        <p:spPr>
          <a:xfrm>
            <a:off x="253035" y="1295400"/>
            <a:ext cx="4699963" cy="1698172"/>
          </a:xfrm>
          <a:prstGeom prst="rect">
            <a:avLst/>
          </a:prstGeom>
        </p:spPr>
        <p:txBody>
          <a:bodyPr/>
          <a:lstStyle>
            <a:lvl1pPr algn="l">
              <a:spcAft>
                <a:spcPts val="600"/>
              </a:spcAft>
              <a:defRPr sz="3000" b="1" spc="0">
                <a:solidFill>
                  <a:schemeClr val="bg1"/>
                </a:solidFill>
                <a:latin typeface="+mn-lt" panose="020B0604030504040204" pitchFamily="34" charset="0"/>
                <a:ea typeface="+mn-lt" panose="020B0604030504040204" pitchFamily="34" charset="0"/>
                <a:cs typeface="Microsoft Sans Serif" panose="020B0604020202020204" pitchFamily="34" charset="0"/>
              </a:defRPr>
            </a:lvl1pPr>
          </a:lstStyle>
          <a:p>
            <a:r>
              <a:rPr lang="en-GB" noProof="0" dirty="0" smtClean="0"/>
              <a:t>Title of the presentation</a:t>
            </a:r>
            <a:br>
              <a:rPr lang="en-GB" noProof="0" dirty="0" smtClean="0"/>
            </a:br>
            <a:r>
              <a:rPr lang="en-GB" noProof="0" dirty="0" smtClean="0"/>
              <a:t>Use the paste option “Keep Text Only”</a:t>
            </a:r>
            <a:br>
              <a:rPr lang="en-GB" noProof="0" dirty="0" smtClean="0"/>
            </a:br>
            <a:r>
              <a:rPr lang="en-GB" noProof="0" dirty="0" smtClean="0"/>
              <a:t/>
            </a:r>
            <a:br>
              <a:rPr lang="en-GB" noProof="0" dirty="0" smtClean="0"/>
            </a:br>
            <a:endParaRPr lang="en-GB" noProof="0" dirty="0" smtClean="0"/>
          </a:p>
        </p:txBody>
      </p:sp>
      <p:sp>
        <p:nvSpPr>
          <p:cNvPr id="23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253036" y="3472544"/>
            <a:ext cx="4699963" cy="119742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1" baseline="0">
                <a:solidFill>
                  <a:schemeClr val="bg1">
                    <a:lumMod val="95000"/>
                  </a:schemeClr>
                </a:solidFill>
                <a:latin typeface="+mn-lt" panose="020B0604030504040204" pitchFamily="34" charset="0"/>
                <a:ea typeface="+mn-lt" panose="020B0604030504040204" pitchFamily="34" charset="0"/>
                <a:cs typeface="Microsoft Sans Serif" panose="020B0604020202020204" pitchFamily="34" charset="0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 smtClean="0"/>
              <a:t>Subtitle of the presentation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9" hasCustomPrompt="1"/>
          </p:nvPr>
        </p:nvSpPr>
        <p:spPr>
          <a:xfrm>
            <a:off x="8153400" y="152400"/>
            <a:ext cx="3962400" cy="76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 baseline="0">
                <a:solidFill>
                  <a:srgbClr val="FF0000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1pPr>
            <a:lvl2pPr>
              <a:defRPr sz="1800">
                <a:latin typeface="+mn-lt" panose="020B0604030504040204" pitchFamily="34" charset="0"/>
                <a:ea typeface="+mn-lt" panose="020B0604030504040204" pitchFamily="34" charset="0"/>
              </a:defRPr>
            </a:lvl2pPr>
            <a:lvl3pPr>
              <a:defRPr sz="1800">
                <a:latin typeface="+mn-lt" panose="020B0604030504040204" pitchFamily="34" charset="0"/>
                <a:ea typeface="+mn-lt" panose="020B0604030504040204" pitchFamily="34" charset="0"/>
              </a:defRPr>
            </a:lvl3pPr>
            <a:lvl4pPr>
              <a:defRPr sz="1800">
                <a:latin typeface="+mn-lt" panose="020B0604030504040204" pitchFamily="34" charset="0"/>
                <a:ea typeface="+mn-lt" panose="020B0604030504040204" pitchFamily="34" charset="0"/>
              </a:defRPr>
            </a:lvl4pPr>
            <a:lvl5pPr>
              <a:defRPr sz="1800">
                <a:latin typeface="+mn-lt" panose="020B0604030504040204" pitchFamily="34" charset="0"/>
                <a:ea typeface="+mn-lt" panose="020B0604030504040204" pitchFamily="34" charset="0"/>
              </a:defRPr>
            </a:lvl5pPr>
          </a:lstStyle>
          <a:p>
            <a:pPr lvl="0"/>
            <a:r>
              <a:rPr lang="en-GB" noProof="0" dirty="0" smtClean="0"/>
              <a:t>Add the following photo copyright information to the allocated box on the “Closing Slide”).</a:t>
            </a:r>
            <a:br>
              <a:rPr lang="en-GB" noProof="0" dirty="0" smtClean="0"/>
            </a:br>
            <a:r>
              <a:rPr lang="en-GB" noProof="0" dirty="0" smtClean="0"/>
              <a:t/>
            </a:r>
            <a:br>
              <a:rPr lang="en-GB" noProof="0" dirty="0" smtClean="0"/>
            </a:br>
            <a:r>
              <a:rPr lang="en-GB" noProof="0" dirty="0" smtClean="0"/>
              <a:t>Title page photo: mareksaroch.cz, </a:t>
            </a:r>
            <a:r>
              <a:rPr lang="en-GB" noProof="0" dirty="0" err="1" smtClean="0"/>
              <a:t>ShutterStock</a:t>
            </a:r>
            <a:r>
              <a:rPr lang="en-GB" noProof="0" dirty="0" smtClean="0"/>
              <a:t>.</a:t>
            </a:r>
          </a:p>
          <a:p>
            <a:pPr lvl="0"/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117254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+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4000" y="228600"/>
            <a:ext cx="11664000" cy="540000"/>
          </a:xfrm>
          <a:prstGeom prst="rect">
            <a:avLst/>
          </a:prstGeom>
        </p:spPr>
        <p:txBody>
          <a:bodyPr/>
          <a:lstStyle>
            <a:lvl1pPr algn="l">
              <a:defRPr sz="28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1pPr>
          </a:lstStyle>
          <a:p>
            <a:r>
              <a:rPr lang="en-GB" noProof="0" dirty="0" smtClean="0"/>
              <a:t>Click to add slide title</a:t>
            </a:r>
            <a:endParaRPr lang="en-GB" noProof="0" dirty="0"/>
          </a:p>
        </p:txBody>
      </p:sp>
      <p:sp>
        <p:nvSpPr>
          <p:cNvPr id="3" name="Chart Placeholder 4"/>
          <p:cNvSpPr>
            <a:spLocks noGrp="1"/>
          </p:cNvSpPr>
          <p:nvPr>
            <p:ph type="chart" sz="quarter" idx="10" hasCustomPrompt="1"/>
          </p:nvPr>
        </p:nvSpPr>
        <p:spPr>
          <a:xfrm>
            <a:off x="264000" y="1676400"/>
            <a:ext cx="5755800" cy="4191000"/>
          </a:xfrm>
          <a:prstGeom prst="rect">
            <a:avLst/>
          </a:prstGeom>
        </p:spPr>
        <p:txBody>
          <a:bodyPr/>
          <a:lstStyle>
            <a:lvl1pPr marL="285750" marR="0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baseline="0">
                <a:solidFill>
                  <a:schemeClr val="tx1"/>
                </a:solidFill>
                <a:latin typeface="+mn-lt"/>
                <a:ea typeface="+mn-lt" panose="020B0604030504040204" pitchFamily="34" charset="0"/>
              </a:defRPr>
            </a:lvl1pPr>
          </a:lstStyle>
          <a:p>
            <a:r>
              <a:rPr lang="en-GB" noProof="0" dirty="0" smtClean="0"/>
              <a:t>Click icon to add chart - Verdana font will be automatically applied.</a:t>
            </a:r>
            <a:br>
              <a:rPr lang="en-GB" noProof="0" dirty="0" smtClean="0"/>
            </a:br>
            <a:r>
              <a:rPr lang="en-GB" noProof="0" dirty="0" smtClean="0"/>
              <a:t>If you want to copy and paste from MS Word or Excel, use the paste option “Use Destination Theme”, the correct font and style can be automatically applied by selecting a “Chart Style” under the “Chart Tools Design” tab.</a:t>
            </a:r>
            <a:br>
              <a:rPr lang="en-GB" noProof="0" dirty="0" smtClean="0"/>
            </a:br>
            <a:r>
              <a:rPr lang="en-GB" noProof="0" dirty="0" smtClean="0"/>
              <a:t>If possible avoid pasting the chart as an image </a:t>
            </a:r>
            <a:br>
              <a:rPr lang="en-GB" noProof="0" dirty="0" smtClean="0"/>
            </a:br>
            <a:r>
              <a:rPr lang="en-GB" noProof="0" dirty="0" smtClean="0"/>
              <a:t>If possible avoid font sizes below 14 pt.</a:t>
            </a:r>
          </a:p>
          <a:p>
            <a:endParaRPr lang="en-GB" noProof="0" dirty="0" smtClean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264000" y="5943600"/>
            <a:ext cx="11775600" cy="357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baseline="0">
                <a:solidFill>
                  <a:schemeClr val="tx1"/>
                </a:solidFill>
                <a:latin typeface="+mn-lt"/>
                <a:ea typeface="+mn-lt" panose="020B0604030504040204" pitchFamily="34" charset="0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 smtClean="0"/>
              <a:t>Click to add source/note – For non-OECD/NEA material, make sure that you have the publisher's or author's permission and all sources are correctly cited. See the BIPs page for more information, http://intranet.oecd-nea.org/content/staff/basic.</a:t>
            </a:r>
          </a:p>
          <a:p>
            <a:pPr lvl="0"/>
            <a:endParaRPr lang="en-GB" noProof="0" dirty="0" smtClean="0"/>
          </a:p>
        </p:txBody>
      </p:sp>
      <p:sp>
        <p:nvSpPr>
          <p:cNvPr id="6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6324600" y="1225800"/>
            <a:ext cx="5603400" cy="46416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2000" b="0" baseline="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1pPr>
            <a:lvl2pPr marL="216000" indent="-2160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0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2pPr>
            <a:lvl3pPr marL="432000" indent="-216000">
              <a:spcBef>
                <a:spcPts val="0"/>
              </a:spcBef>
              <a:spcAft>
                <a:spcPts val="600"/>
              </a:spcAft>
              <a:defRPr sz="18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3pPr>
            <a:lvl4pPr marL="648000" indent="-216000">
              <a:spcBef>
                <a:spcPts val="0"/>
              </a:spcBef>
              <a:spcAft>
                <a:spcPts val="600"/>
              </a:spcAft>
              <a:defRPr sz="16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4pPr>
            <a:lvl5pPr marL="864000">
              <a:defRPr sz="16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5pPr>
            <a:lvl6pPr marL="1080000">
              <a:spcBef>
                <a:spcPts val="0"/>
              </a:spcBef>
              <a:spcAft>
                <a:spcPts val="600"/>
              </a:spcAft>
              <a:defRPr sz="16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6pPr>
            <a:lvl7pPr>
              <a:defRPr sz="1600">
                <a:solidFill>
                  <a:srgbClr val="006699"/>
                </a:solidFill>
              </a:defRPr>
            </a:lvl7pPr>
            <a:lvl8pPr>
              <a:defRPr sz="1600">
                <a:solidFill>
                  <a:srgbClr val="006699"/>
                </a:solidFill>
              </a:defRPr>
            </a:lvl8pPr>
          </a:lstStyle>
          <a:p>
            <a:pPr lvl="0"/>
            <a:r>
              <a:rPr lang="en-GB" noProof="0" dirty="0" smtClean="0"/>
              <a:t>Click to insert text. </a:t>
            </a:r>
            <a:br>
              <a:rPr lang="en-GB" noProof="0" dirty="0" smtClean="0"/>
            </a:br>
            <a:r>
              <a:rPr lang="en-GB" noProof="0" dirty="0" smtClean="0"/>
              <a:t>When pasting text into a text box, use the paste option “Use Destination Theme” or  “keep Text Only”.</a:t>
            </a:r>
            <a:br>
              <a:rPr lang="en-GB" noProof="0" dirty="0" smtClean="0"/>
            </a:br>
            <a:r>
              <a:rPr lang="en-GB" noProof="0" dirty="0" smtClean="0"/>
              <a:t>Font is automatically set as Verdana.</a:t>
            </a:r>
            <a:br>
              <a:rPr lang="en-GB" noProof="0" dirty="0" smtClean="0"/>
            </a:br>
            <a:r>
              <a:rPr lang="en-GB" noProof="0" dirty="0" smtClean="0"/>
              <a:t>Avoid using font sizes below 16 pt.</a:t>
            </a:r>
            <a:br>
              <a:rPr lang="en-GB" noProof="0" dirty="0" smtClean="0"/>
            </a:br>
            <a:endParaRPr lang="en-GB" noProof="0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263525" y="1247010"/>
            <a:ext cx="5756275" cy="35319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1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1pPr>
          </a:lstStyle>
          <a:p>
            <a:pPr lvl="0"/>
            <a:r>
              <a:rPr lang="en-GB" noProof="0" dirty="0" smtClean="0"/>
              <a:t>Click to add chart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038965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 Phot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96" b="2710"/>
          <a:stretch/>
        </p:blipFill>
        <p:spPr>
          <a:xfrm>
            <a:off x="0" y="-1"/>
            <a:ext cx="12217401" cy="6858001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0" y="0"/>
            <a:ext cx="5257800" cy="6477000"/>
          </a:xfrm>
          <a:prstGeom prst="rect">
            <a:avLst/>
          </a:prstGeom>
          <a:solidFill>
            <a:srgbClr val="006699">
              <a:alpha val="85098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hangingPunct="1">
              <a:defRPr/>
            </a:pPr>
            <a:endParaRPr lang="en-US" sz="800" dirty="0">
              <a:latin typeface="+mn-lt" panose="020B0604030504040204" pitchFamily="34" charset="0"/>
              <a:ea typeface="+mn-lt" panose="020B0604030504040204" pitchFamily="34" charset="0"/>
              <a:cs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037" y="233840"/>
            <a:ext cx="2389527" cy="756760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0" y="6477000"/>
            <a:ext cx="12204700" cy="381000"/>
          </a:xfrm>
          <a:prstGeom prst="rect">
            <a:avLst/>
          </a:prstGeom>
          <a:solidFill>
            <a:srgbClr val="00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80000" algn="l" eaLnBrk="1" hangingPunct="1">
              <a:defRPr/>
            </a:pPr>
            <a:r>
              <a:rPr lang="en-US" sz="700" b="1" dirty="0">
                <a:solidFill>
                  <a:schemeClr val="bg1"/>
                </a:solidFill>
                <a:latin typeface="+mn-lt" panose="020B0604030504040204" pitchFamily="34" charset="0"/>
                <a:ea typeface="+mn-lt" panose="020B0604030504040204" pitchFamily="34" charset="0"/>
                <a:cs typeface="Arial" pitchFamily="34" charset="0"/>
              </a:rPr>
              <a:t>© </a:t>
            </a:r>
            <a:r>
              <a:rPr lang="en-US" sz="700" b="1" dirty="0" smtClean="0">
                <a:solidFill>
                  <a:schemeClr val="bg1"/>
                </a:solidFill>
                <a:latin typeface="+mn-lt" panose="020B0604030504040204" pitchFamily="34" charset="0"/>
                <a:ea typeface="+mn-lt" panose="020B0604030504040204" pitchFamily="34" charset="0"/>
                <a:cs typeface="Arial" pitchFamily="34" charset="0"/>
              </a:rPr>
              <a:t>2023 OECD/NEA</a:t>
            </a:r>
            <a:endParaRPr lang="en-US" sz="700" b="1" dirty="0">
              <a:solidFill>
                <a:schemeClr val="bg1"/>
              </a:solidFill>
              <a:latin typeface="+mn-lt" panose="020B0604030504040204" pitchFamily="34" charset="0"/>
              <a:ea typeface="+mn-lt" panose="020B0604030504040204" pitchFamily="34" charset="0"/>
              <a:cs typeface="Arial" pitchFamily="34" charset="0"/>
            </a:endParaRP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5257800" y="6477000"/>
            <a:ext cx="6934200" cy="3810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1000" b="1" baseline="0">
                <a:solidFill>
                  <a:schemeClr val="bg1"/>
                </a:solidFill>
                <a:latin typeface="+mn-lt" panose="020B0604030504040204" pitchFamily="34" charset="0"/>
                <a:ea typeface="+mn-lt" panose="020B0604030504040204" pitchFamily="34" charset="0"/>
                <a:cs typeface="Microsoft Sans Serif" panose="020B0604020202020204" pitchFamily="34" charset="0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 smtClean="0"/>
              <a:t>Event title and date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253037" y="5410200"/>
            <a:ext cx="4699963" cy="838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 b="1" baseline="0">
                <a:solidFill>
                  <a:schemeClr val="bg1">
                    <a:lumMod val="85000"/>
                  </a:schemeClr>
                </a:solidFill>
                <a:latin typeface="+mn-lt" panose="020B0604030504040204" pitchFamily="34" charset="0"/>
                <a:ea typeface="+mn-lt" panose="020B0604030504040204" pitchFamily="34" charset="0"/>
                <a:cs typeface="Microsoft Sans Serif" panose="020B0604020202020204" pitchFamily="34" charset="0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 smtClean="0"/>
              <a:t>Presenter’s Name</a:t>
            </a:r>
            <a:br>
              <a:rPr lang="en-GB" noProof="0" dirty="0" smtClean="0"/>
            </a:br>
            <a:r>
              <a:rPr lang="en-GB" noProof="0" dirty="0" smtClean="0"/>
              <a:t>Title</a:t>
            </a:r>
          </a:p>
        </p:txBody>
      </p:sp>
      <p:sp>
        <p:nvSpPr>
          <p:cNvPr id="22" name="Title 1"/>
          <p:cNvSpPr>
            <a:spLocks noGrp="1"/>
          </p:cNvSpPr>
          <p:nvPr>
            <p:ph type="title" hasCustomPrompt="1"/>
          </p:nvPr>
        </p:nvSpPr>
        <p:spPr>
          <a:xfrm>
            <a:off x="253037" y="1295400"/>
            <a:ext cx="4699963" cy="1698172"/>
          </a:xfrm>
          <a:prstGeom prst="rect">
            <a:avLst/>
          </a:prstGeom>
        </p:spPr>
        <p:txBody>
          <a:bodyPr/>
          <a:lstStyle>
            <a:lvl1pPr algn="l">
              <a:spcAft>
                <a:spcPts val="600"/>
              </a:spcAft>
              <a:defRPr sz="3000" b="1" spc="0">
                <a:solidFill>
                  <a:schemeClr val="bg1"/>
                </a:solidFill>
                <a:latin typeface="+mn-lt" panose="020B0604030504040204" pitchFamily="34" charset="0"/>
                <a:ea typeface="+mn-lt" panose="020B0604030504040204" pitchFamily="34" charset="0"/>
                <a:cs typeface="Microsoft Sans Serif" panose="020B0604020202020204" pitchFamily="34" charset="0"/>
              </a:defRPr>
            </a:lvl1pPr>
          </a:lstStyle>
          <a:p>
            <a:r>
              <a:rPr lang="en-GB" noProof="0" dirty="0" smtClean="0"/>
              <a:t>Title of the presentation</a:t>
            </a:r>
            <a:br>
              <a:rPr lang="en-GB" noProof="0" dirty="0" smtClean="0"/>
            </a:br>
            <a:r>
              <a:rPr lang="en-GB" noProof="0" dirty="0" smtClean="0"/>
              <a:t>Use the paste option “Keep Text Only”</a:t>
            </a:r>
            <a:br>
              <a:rPr lang="en-GB" noProof="0" dirty="0" smtClean="0"/>
            </a:br>
            <a:r>
              <a:rPr lang="en-GB" noProof="0" dirty="0" smtClean="0"/>
              <a:t/>
            </a:r>
            <a:br>
              <a:rPr lang="en-GB" noProof="0" dirty="0" smtClean="0"/>
            </a:br>
            <a:endParaRPr lang="en-GB" noProof="0" dirty="0" smtClean="0"/>
          </a:p>
        </p:txBody>
      </p:sp>
      <p:sp>
        <p:nvSpPr>
          <p:cNvPr id="23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253036" y="3472544"/>
            <a:ext cx="4699963" cy="119742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1" baseline="0">
                <a:solidFill>
                  <a:schemeClr val="bg1">
                    <a:lumMod val="95000"/>
                  </a:schemeClr>
                </a:solidFill>
                <a:latin typeface="+mn-lt" panose="020B0604030504040204" pitchFamily="34" charset="0"/>
                <a:ea typeface="+mn-lt" panose="020B0604030504040204" pitchFamily="34" charset="0"/>
                <a:cs typeface="Microsoft Sans Serif" panose="020B0604020202020204" pitchFamily="34" charset="0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 smtClean="0"/>
              <a:t>Subtitle of the presentation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9" hasCustomPrompt="1"/>
          </p:nvPr>
        </p:nvSpPr>
        <p:spPr>
          <a:xfrm>
            <a:off x="8305800" y="152400"/>
            <a:ext cx="3810000" cy="76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 baseline="0">
                <a:solidFill>
                  <a:srgbClr val="FF0000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1pPr>
            <a:lvl2pPr>
              <a:defRPr sz="1800">
                <a:latin typeface="+mn-lt" panose="020B0604030504040204" pitchFamily="34" charset="0"/>
                <a:ea typeface="+mn-lt" panose="020B0604030504040204" pitchFamily="34" charset="0"/>
              </a:defRPr>
            </a:lvl2pPr>
            <a:lvl3pPr>
              <a:defRPr sz="1800">
                <a:latin typeface="+mn-lt" panose="020B0604030504040204" pitchFamily="34" charset="0"/>
                <a:ea typeface="+mn-lt" panose="020B0604030504040204" pitchFamily="34" charset="0"/>
              </a:defRPr>
            </a:lvl3pPr>
            <a:lvl4pPr>
              <a:defRPr sz="1800">
                <a:latin typeface="+mn-lt" panose="020B0604030504040204" pitchFamily="34" charset="0"/>
                <a:ea typeface="+mn-lt" panose="020B0604030504040204" pitchFamily="34" charset="0"/>
              </a:defRPr>
            </a:lvl4pPr>
            <a:lvl5pPr>
              <a:defRPr sz="1800">
                <a:latin typeface="+mn-lt" panose="020B0604030504040204" pitchFamily="34" charset="0"/>
                <a:ea typeface="+mn-lt" panose="020B0604030504040204" pitchFamily="34" charset="0"/>
              </a:defRPr>
            </a:lvl5pPr>
          </a:lstStyle>
          <a:p>
            <a:pPr lvl="0"/>
            <a:r>
              <a:rPr lang="en-GB" noProof="0" dirty="0" smtClean="0"/>
              <a:t>Add the following photo copyright information to the allocated box on the “Closing Slide”).</a:t>
            </a:r>
            <a:br>
              <a:rPr lang="en-GB" noProof="0" dirty="0" smtClean="0"/>
            </a:br>
            <a:r>
              <a:rPr lang="en-GB" noProof="0" dirty="0" smtClean="0"/>
              <a:t/>
            </a:r>
            <a:br>
              <a:rPr lang="en-GB" noProof="0" dirty="0" smtClean="0"/>
            </a:br>
            <a:r>
              <a:rPr lang="en-GB" noProof="0" dirty="0" smtClean="0"/>
              <a:t>Title page photo: </a:t>
            </a:r>
            <a:r>
              <a:rPr lang="en-GB" noProof="0" dirty="0" err="1" smtClean="0"/>
              <a:t>Pand</a:t>
            </a:r>
            <a:r>
              <a:rPr lang="en-GB" noProof="0" dirty="0" smtClean="0"/>
              <a:t> P Studio, </a:t>
            </a:r>
            <a:r>
              <a:rPr lang="en-GB" noProof="0" dirty="0" err="1" smtClean="0"/>
              <a:t>ShutterStock</a:t>
            </a:r>
            <a:r>
              <a:rPr lang="en-GB" noProof="0" dirty="0" smtClean="0"/>
              <a:t>.</a:t>
            </a:r>
          </a:p>
          <a:p>
            <a:pPr lvl="0"/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630657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 Phot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" t="678" r="-48" b="1440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0" y="0"/>
            <a:ext cx="5257800" cy="6477000"/>
          </a:xfrm>
          <a:prstGeom prst="rect">
            <a:avLst/>
          </a:prstGeom>
          <a:solidFill>
            <a:srgbClr val="006699">
              <a:alpha val="85098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hangingPunct="1">
              <a:defRPr/>
            </a:pPr>
            <a:endParaRPr lang="en-US" sz="800" dirty="0">
              <a:latin typeface="+mn-lt" panose="020B0604030504040204" pitchFamily="34" charset="0"/>
              <a:ea typeface="+mn-lt" panose="020B0604030504040204" pitchFamily="34" charset="0"/>
              <a:cs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037" y="233840"/>
            <a:ext cx="2389527" cy="756760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0" y="6477000"/>
            <a:ext cx="12192000" cy="381000"/>
          </a:xfrm>
          <a:prstGeom prst="rect">
            <a:avLst/>
          </a:prstGeom>
          <a:solidFill>
            <a:srgbClr val="00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80000" algn="l" eaLnBrk="1" hangingPunct="1">
              <a:defRPr/>
            </a:pPr>
            <a:r>
              <a:rPr lang="en-US" sz="700" b="1" dirty="0">
                <a:solidFill>
                  <a:schemeClr val="bg1"/>
                </a:solidFill>
                <a:latin typeface="+mn-lt" panose="020B0604030504040204" pitchFamily="34" charset="0"/>
                <a:ea typeface="+mn-lt" panose="020B0604030504040204" pitchFamily="34" charset="0"/>
                <a:cs typeface="Arial" pitchFamily="34" charset="0"/>
              </a:rPr>
              <a:t>© </a:t>
            </a:r>
            <a:r>
              <a:rPr lang="en-US" sz="700" b="1" dirty="0" smtClean="0">
                <a:solidFill>
                  <a:schemeClr val="bg1"/>
                </a:solidFill>
                <a:latin typeface="+mn-lt" panose="020B0604030504040204" pitchFamily="34" charset="0"/>
                <a:ea typeface="+mn-lt" panose="020B0604030504040204" pitchFamily="34" charset="0"/>
                <a:cs typeface="Arial" pitchFamily="34" charset="0"/>
              </a:rPr>
              <a:t>2023 OECD/NEA</a:t>
            </a:r>
            <a:endParaRPr lang="en-US" sz="700" b="1" dirty="0">
              <a:solidFill>
                <a:schemeClr val="bg1"/>
              </a:solidFill>
              <a:latin typeface="+mn-lt" panose="020B0604030504040204" pitchFamily="34" charset="0"/>
              <a:ea typeface="+mn-lt" panose="020B0604030504040204" pitchFamily="34" charset="0"/>
              <a:cs typeface="Arial" pitchFamily="34" charset="0"/>
            </a:endParaRP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5257800" y="6477000"/>
            <a:ext cx="6934200" cy="3810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1000" b="1" baseline="0">
                <a:solidFill>
                  <a:schemeClr val="bg1"/>
                </a:solidFill>
                <a:latin typeface="+mn-lt" panose="020B0604030504040204" pitchFamily="34" charset="0"/>
                <a:ea typeface="+mn-lt" panose="020B0604030504040204" pitchFamily="34" charset="0"/>
                <a:cs typeface="Microsoft Sans Serif" panose="020B0604020202020204" pitchFamily="34" charset="0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 smtClean="0"/>
              <a:t>Event title and date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253037" y="5410200"/>
            <a:ext cx="4699963" cy="838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 b="1" baseline="0">
                <a:solidFill>
                  <a:schemeClr val="bg1">
                    <a:lumMod val="85000"/>
                  </a:schemeClr>
                </a:solidFill>
                <a:latin typeface="+mn-lt" panose="020B0604030504040204" pitchFamily="34" charset="0"/>
                <a:ea typeface="+mn-lt" panose="020B0604030504040204" pitchFamily="34" charset="0"/>
                <a:cs typeface="Microsoft Sans Serif" panose="020B0604020202020204" pitchFamily="34" charset="0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 smtClean="0"/>
              <a:t>Presenter’s Name</a:t>
            </a:r>
            <a:br>
              <a:rPr lang="en-GB" noProof="0" dirty="0" smtClean="0"/>
            </a:br>
            <a:r>
              <a:rPr lang="en-GB" noProof="0" dirty="0" smtClean="0"/>
              <a:t>Title</a:t>
            </a:r>
          </a:p>
        </p:txBody>
      </p:sp>
      <p:sp>
        <p:nvSpPr>
          <p:cNvPr id="23" name="Title 1"/>
          <p:cNvSpPr>
            <a:spLocks noGrp="1"/>
          </p:cNvSpPr>
          <p:nvPr>
            <p:ph type="title" hasCustomPrompt="1"/>
          </p:nvPr>
        </p:nvSpPr>
        <p:spPr>
          <a:xfrm>
            <a:off x="253037" y="1295400"/>
            <a:ext cx="4699963" cy="1698172"/>
          </a:xfrm>
          <a:prstGeom prst="rect">
            <a:avLst/>
          </a:prstGeom>
        </p:spPr>
        <p:txBody>
          <a:bodyPr/>
          <a:lstStyle>
            <a:lvl1pPr algn="l">
              <a:spcAft>
                <a:spcPts val="600"/>
              </a:spcAft>
              <a:defRPr sz="3000" b="1" spc="0">
                <a:solidFill>
                  <a:schemeClr val="bg1"/>
                </a:solidFill>
                <a:latin typeface="+mn-lt" panose="020B0604030504040204" pitchFamily="34" charset="0"/>
                <a:ea typeface="+mn-lt" panose="020B0604030504040204" pitchFamily="34" charset="0"/>
                <a:cs typeface="Microsoft Sans Serif" panose="020B0604020202020204" pitchFamily="34" charset="0"/>
              </a:defRPr>
            </a:lvl1pPr>
          </a:lstStyle>
          <a:p>
            <a:r>
              <a:rPr lang="en-GB" noProof="0" dirty="0" smtClean="0"/>
              <a:t>Title of the presentation</a:t>
            </a:r>
            <a:br>
              <a:rPr lang="en-GB" noProof="0" dirty="0" smtClean="0"/>
            </a:br>
            <a:r>
              <a:rPr lang="en-GB" noProof="0" dirty="0" smtClean="0"/>
              <a:t>Use the paste option “Keep Text Only”</a:t>
            </a:r>
            <a:br>
              <a:rPr lang="en-GB" noProof="0" dirty="0" smtClean="0"/>
            </a:br>
            <a:r>
              <a:rPr lang="en-GB" noProof="0" dirty="0" smtClean="0"/>
              <a:t/>
            </a:r>
            <a:br>
              <a:rPr lang="en-GB" noProof="0" dirty="0" smtClean="0"/>
            </a:br>
            <a:endParaRPr lang="en-GB" noProof="0" dirty="0" smtClean="0"/>
          </a:p>
        </p:txBody>
      </p:sp>
      <p:sp>
        <p:nvSpPr>
          <p:cNvPr id="2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253036" y="3472544"/>
            <a:ext cx="4699963" cy="119742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1" baseline="0">
                <a:solidFill>
                  <a:schemeClr val="bg1">
                    <a:lumMod val="95000"/>
                  </a:schemeClr>
                </a:solidFill>
                <a:latin typeface="+mn-lt" panose="020B0604030504040204" pitchFamily="34" charset="0"/>
                <a:ea typeface="+mn-lt" panose="020B0604030504040204" pitchFamily="34" charset="0"/>
                <a:cs typeface="Microsoft Sans Serif" panose="020B0604020202020204" pitchFamily="34" charset="0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 smtClean="0"/>
              <a:t>Subtitle of the presentation</a:t>
            </a:r>
          </a:p>
        </p:txBody>
      </p:sp>
    </p:spTree>
    <p:extLst>
      <p:ext uri="{BB962C8B-B14F-4D97-AF65-F5344CB8AC3E}">
        <p14:creationId xmlns:p14="http://schemas.microsoft.com/office/powerpoint/2010/main" val="3032876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 - Add Pho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21" name="Group 20"/>
            <p:cNvGrpSpPr/>
            <p:nvPr userDrawn="1"/>
          </p:nvGrpSpPr>
          <p:grpSpPr>
            <a:xfrm>
              <a:off x="0" y="0"/>
              <a:ext cx="5257800" cy="6477000"/>
              <a:chOff x="0" y="0"/>
              <a:chExt cx="5257800" cy="6477000"/>
            </a:xfrm>
          </p:grpSpPr>
          <p:sp>
            <p:nvSpPr>
              <p:cNvPr id="11" name="Rectangle 10"/>
              <p:cNvSpPr/>
              <p:nvPr userDrawn="1"/>
            </p:nvSpPr>
            <p:spPr>
              <a:xfrm>
                <a:off x="0" y="0"/>
                <a:ext cx="5257800" cy="6477000"/>
              </a:xfrm>
              <a:prstGeom prst="rect">
                <a:avLst/>
              </a:prstGeom>
              <a:solidFill>
                <a:srgbClr val="006699">
                  <a:alpha val="85098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l" eaLnBrk="1" hangingPunct="1">
                  <a:defRPr/>
                </a:pPr>
                <a:endParaRPr lang="en-US" sz="800" dirty="0">
                  <a:solidFill>
                    <a:schemeClr val="bg1"/>
                  </a:solidFill>
                  <a:latin typeface="+mn-lt" panose="020B0604030504040204" pitchFamily="34" charset="0"/>
                  <a:ea typeface="+mn-lt" panose="020B0604030504040204" pitchFamily="34" charset="0"/>
                  <a:cs typeface="Arial" pitchFamily="34" charset="0"/>
                </a:endParaRPr>
              </a:p>
            </p:txBody>
          </p:sp>
          <p:pic>
            <p:nvPicPr>
              <p:cNvPr id="6" name="Picture 5"/>
              <p:cNvPicPr>
                <a:picLocks noChangeAspect="1"/>
              </p:cNvPicPr>
              <p:nvPr userDrawn="1"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3037" y="233840"/>
                <a:ext cx="2389527" cy="756760"/>
              </a:xfrm>
              <a:prstGeom prst="rect">
                <a:avLst/>
              </a:prstGeom>
            </p:spPr>
          </p:pic>
        </p:grpSp>
        <p:sp>
          <p:nvSpPr>
            <p:cNvPr id="13" name="Rectangle 12"/>
            <p:cNvSpPr/>
            <p:nvPr userDrawn="1"/>
          </p:nvSpPr>
          <p:spPr>
            <a:xfrm>
              <a:off x="0" y="6477000"/>
              <a:ext cx="12192000" cy="381000"/>
            </a:xfrm>
            <a:prstGeom prst="rect">
              <a:avLst/>
            </a:prstGeom>
            <a:solidFill>
              <a:srgbClr val="0066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180000" algn="l" eaLnBrk="1" hangingPunct="1">
                <a:defRPr/>
              </a:pPr>
              <a:r>
                <a:rPr lang="en-US" sz="700" b="1" dirty="0">
                  <a:solidFill>
                    <a:schemeClr val="bg1"/>
                  </a:solidFill>
                  <a:latin typeface="+mn-lt" panose="020B0604030504040204" pitchFamily="34" charset="0"/>
                  <a:ea typeface="+mn-lt" panose="020B0604030504040204" pitchFamily="34" charset="0"/>
                  <a:cs typeface="Arial" pitchFamily="34" charset="0"/>
                </a:rPr>
                <a:t>© </a:t>
              </a:r>
              <a:r>
                <a:rPr lang="en-US" sz="700" b="1" dirty="0" smtClean="0">
                  <a:solidFill>
                    <a:schemeClr val="bg1"/>
                  </a:solidFill>
                  <a:latin typeface="+mn-lt" panose="020B0604030504040204" pitchFamily="34" charset="0"/>
                  <a:ea typeface="+mn-lt" panose="020B0604030504040204" pitchFamily="34" charset="0"/>
                  <a:cs typeface="Arial" pitchFamily="34" charset="0"/>
                </a:rPr>
                <a:t>2023 OECD/NEA</a:t>
              </a:r>
              <a:endParaRPr lang="en-US" sz="700" b="1" dirty="0">
                <a:solidFill>
                  <a:schemeClr val="bg1"/>
                </a:solidFill>
                <a:latin typeface="+mn-lt" panose="020B0604030504040204" pitchFamily="34" charset="0"/>
                <a:ea typeface="+mn-lt" panose="020B0604030504040204" pitchFamily="34" charset="0"/>
                <a:cs typeface="Arial" pitchFamily="34" charset="0"/>
              </a:endParaRPr>
            </a:p>
          </p:txBody>
        </p:sp>
      </p:grpSp>
      <p:sp>
        <p:nvSpPr>
          <p:cNvPr id="14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5257800" y="6477000"/>
            <a:ext cx="6934200" cy="3810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1000" b="1" baseline="0">
                <a:solidFill>
                  <a:schemeClr val="bg1"/>
                </a:solidFill>
                <a:latin typeface="+mn-lt" panose="020B0604030504040204" pitchFamily="34" charset="0"/>
                <a:ea typeface="+mn-lt" panose="020B0604030504040204" pitchFamily="34" charset="0"/>
                <a:cs typeface="Microsoft Sans Serif" panose="020B0604020202020204" pitchFamily="34" charset="0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 smtClean="0"/>
              <a:t>Event title and date</a:t>
            </a:r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16" hasCustomPrompt="1"/>
          </p:nvPr>
        </p:nvSpPr>
        <p:spPr>
          <a:xfrm>
            <a:off x="5495083" y="233840"/>
            <a:ext cx="6452563" cy="189976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 sz="2200" b="0" u="none" baseline="0">
                <a:latin typeface="+mj-lt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 smtClean="0"/>
              <a:t>To insert background picture:</a:t>
            </a:r>
            <a:br>
              <a:rPr lang="en-US" dirty="0" smtClean="0"/>
            </a:br>
            <a:r>
              <a:rPr lang="en-US" dirty="0" smtClean="0"/>
              <a:t>  - Go to the “Design” ribbon</a:t>
            </a:r>
            <a:br>
              <a:rPr lang="en-US" dirty="0" smtClean="0"/>
            </a:br>
            <a:r>
              <a:rPr lang="en-US" dirty="0" smtClean="0"/>
              <a:t>  - Click on “Format Background”</a:t>
            </a:r>
            <a:br>
              <a:rPr lang="en-US" dirty="0" smtClean="0"/>
            </a:br>
            <a:r>
              <a:rPr lang="en-US" dirty="0" smtClean="0"/>
              <a:t>  - Under “fill” select “Picture or texture fill”</a:t>
            </a:r>
            <a:br>
              <a:rPr lang="en-US" dirty="0" smtClean="0"/>
            </a:br>
            <a:r>
              <a:rPr lang="en-US" dirty="0" smtClean="0"/>
              <a:t>  - Then “insert picture from file”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5510836" y="2324100"/>
            <a:ext cx="6528764" cy="39624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 sz="2000">
                <a:solidFill>
                  <a:srgbClr val="C00000"/>
                </a:solidFill>
                <a:latin typeface="+mj-lt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400" dirty="0" smtClean="0">
                <a:solidFill>
                  <a:srgbClr val="C5192D"/>
                </a:solidFill>
              </a:rPr>
              <a:t>IMPORTANT: For non-OECD/NEA pictures, make sure that you have the publisher's or author's permission. See the BIPs page for more information, http://intranet.oecd-nea.org/content/staff/basic.</a:t>
            </a:r>
            <a:br>
              <a:rPr lang="en-GB" sz="2400" dirty="0" smtClean="0">
                <a:solidFill>
                  <a:srgbClr val="C5192D"/>
                </a:solidFill>
              </a:rPr>
            </a:br>
            <a:r>
              <a:rPr lang="en-GB" sz="2400" dirty="0" smtClean="0">
                <a:solidFill>
                  <a:srgbClr val="C5192D"/>
                </a:solidFill>
              </a:rPr>
              <a:t/>
            </a:r>
            <a:br>
              <a:rPr lang="en-GB" sz="2400" dirty="0" smtClean="0">
                <a:solidFill>
                  <a:srgbClr val="C5192D"/>
                </a:solidFill>
              </a:rPr>
            </a:br>
            <a:r>
              <a:rPr lang="en-GB" noProof="0" dirty="0" smtClean="0"/>
              <a:t>Add the any photo copyright information to the allocated box on the “Closing Slide”).</a:t>
            </a:r>
            <a:br>
              <a:rPr lang="en-GB" noProof="0" dirty="0" smtClean="0"/>
            </a:br>
            <a:r>
              <a:rPr lang="en-GB" sz="2400" dirty="0" smtClean="0">
                <a:solidFill>
                  <a:srgbClr val="C5192D"/>
                </a:solidFill>
              </a:rPr>
              <a:t/>
            </a:r>
            <a:br>
              <a:rPr lang="en-GB" sz="2400" dirty="0" smtClean="0">
                <a:solidFill>
                  <a:srgbClr val="C5192D"/>
                </a:solidFill>
              </a:rPr>
            </a:br>
            <a:r>
              <a:rPr lang="en-US" dirty="0" smtClean="0"/>
              <a:t>Remember to delete these text boxes when finished.</a:t>
            </a:r>
          </a:p>
        </p:txBody>
      </p:sp>
      <p:sp>
        <p:nvSpPr>
          <p:cNvPr id="23" name="Title 1"/>
          <p:cNvSpPr>
            <a:spLocks noGrp="1"/>
          </p:cNvSpPr>
          <p:nvPr>
            <p:ph type="title" hasCustomPrompt="1"/>
          </p:nvPr>
        </p:nvSpPr>
        <p:spPr>
          <a:xfrm>
            <a:off x="253037" y="1295400"/>
            <a:ext cx="4699963" cy="1698172"/>
          </a:xfrm>
          <a:prstGeom prst="rect">
            <a:avLst/>
          </a:prstGeom>
        </p:spPr>
        <p:txBody>
          <a:bodyPr/>
          <a:lstStyle>
            <a:lvl1pPr algn="l">
              <a:spcAft>
                <a:spcPts val="600"/>
              </a:spcAft>
              <a:defRPr sz="3000" b="1" spc="0">
                <a:solidFill>
                  <a:schemeClr val="bg1"/>
                </a:solidFill>
                <a:latin typeface="+mn-lt" panose="020B0604030504040204" pitchFamily="34" charset="0"/>
                <a:ea typeface="+mn-lt" panose="020B0604030504040204" pitchFamily="34" charset="0"/>
                <a:cs typeface="Microsoft Sans Serif" panose="020B0604020202020204" pitchFamily="34" charset="0"/>
              </a:defRPr>
            </a:lvl1pPr>
          </a:lstStyle>
          <a:p>
            <a:r>
              <a:rPr lang="en-GB" noProof="0" dirty="0" smtClean="0"/>
              <a:t>Title of the presentation</a:t>
            </a:r>
            <a:br>
              <a:rPr lang="en-GB" noProof="0" dirty="0" smtClean="0"/>
            </a:br>
            <a:r>
              <a:rPr lang="en-GB" noProof="0" dirty="0" smtClean="0"/>
              <a:t>Use the paste option “Keep Text Only”</a:t>
            </a:r>
            <a:br>
              <a:rPr lang="en-GB" noProof="0" dirty="0" smtClean="0"/>
            </a:br>
            <a:r>
              <a:rPr lang="en-GB" noProof="0" dirty="0" smtClean="0"/>
              <a:t/>
            </a:r>
            <a:br>
              <a:rPr lang="en-GB" noProof="0" dirty="0" smtClean="0"/>
            </a:br>
            <a:endParaRPr lang="en-GB" noProof="0" dirty="0" smtClean="0"/>
          </a:p>
        </p:txBody>
      </p:sp>
      <p:sp>
        <p:nvSpPr>
          <p:cNvPr id="24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253037" y="5410200"/>
            <a:ext cx="4699963" cy="838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 b="1" baseline="0">
                <a:solidFill>
                  <a:schemeClr val="bg1">
                    <a:lumMod val="85000"/>
                  </a:schemeClr>
                </a:solidFill>
                <a:latin typeface="+mn-lt" panose="020B0604030504040204" pitchFamily="34" charset="0"/>
                <a:ea typeface="+mn-lt" panose="020B0604030504040204" pitchFamily="34" charset="0"/>
                <a:cs typeface="Microsoft Sans Serif" panose="020B0604020202020204" pitchFamily="34" charset="0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 smtClean="0"/>
              <a:t>Presenter’s Name</a:t>
            </a:r>
            <a:br>
              <a:rPr lang="en-GB" noProof="0" dirty="0" smtClean="0"/>
            </a:br>
            <a:r>
              <a:rPr lang="en-GB" noProof="0" dirty="0" smtClean="0"/>
              <a:t>Title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253036" y="3472544"/>
            <a:ext cx="4699963" cy="119742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1" baseline="0">
                <a:solidFill>
                  <a:schemeClr val="bg1">
                    <a:lumMod val="95000"/>
                  </a:schemeClr>
                </a:solidFill>
                <a:latin typeface="+mn-lt" panose="020B0604030504040204" pitchFamily="34" charset="0"/>
                <a:ea typeface="+mn-lt" panose="020B0604030504040204" pitchFamily="34" charset="0"/>
                <a:cs typeface="Microsoft Sans Serif" panose="020B0604020202020204" pitchFamily="34" charset="0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 smtClean="0"/>
              <a:t>Subtitle of the presentation</a:t>
            </a:r>
          </a:p>
        </p:txBody>
      </p:sp>
    </p:spTree>
    <p:extLst>
      <p:ext uri="{BB962C8B-B14F-4D97-AF65-F5344CB8AC3E}">
        <p14:creationId xmlns:p14="http://schemas.microsoft.com/office/powerpoint/2010/main" val="38152326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" y="0"/>
            <a:ext cx="12190847" cy="6858648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0" y="6477000"/>
            <a:ext cx="12204700" cy="381000"/>
          </a:xfrm>
          <a:prstGeom prst="rect">
            <a:avLst/>
          </a:prstGeom>
          <a:solidFill>
            <a:srgbClr val="00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80000" algn="l" eaLnBrk="1" hangingPunct="1">
              <a:defRPr/>
            </a:pPr>
            <a:r>
              <a:rPr lang="en-US" sz="700" b="1" dirty="0">
                <a:solidFill>
                  <a:schemeClr val="bg1"/>
                </a:solidFill>
                <a:latin typeface="+mn-lt" panose="020B0604030504040204" pitchFamily="34" charset="0"/>
                <a:ea typeface="+mn-lt" panose="020B0604030504040204" pitchFamily="34" charset="0"/>
                <a:cs typeface="Arial" pitchFamily="34" charset="0"/>
              </a:rPr>
              <a:t>© </a:t>
            </a:r>
            <a:r>
              <a:rPr lang="en-US" sz="700" b="1" dirty="0" smtClean="0">
                <a:solidFill>
                  <a:schemeClr val="bg1"/>
                </a:solidFill>
                <a:latin typeface="+mn-lt" panose="020B0604030504040204" pitchFamily="34" charset="0"/>
                <a:ea typeface="+mn-lt" panose="020B0604030504040204" pitchFamily="34" charset="0"/>
                <a:cs typeface="Arial" pitchFamily="34" charset="0"/>
              </a:rPr>
              <a:t>2023 OECD/NEA</a:t>
            </a:r>
            <a:endParaRPr lang="en-US" sz="700" b="1" dirty="0">
              <a:solidFill>
                <a:schemeClr val="bg1"/>
              </a:solidFill>
              <a:latin typeface="+mn-lt" panose="020B0604030504040204" pitchFamily="34" charset="0"/>
              <a:ea typeface="+mn-lt" panose="020B0604030504040204" pitchFamily="34" charset="0"/>
              <a:cs typeface="Arial" pitchFamily="34" charset="0"/>
            </a:endParaRPr>
          </a:p>
        </p:txBody>
      </p:sp>
      <p:sp>
        <p:nvSpPr>
          <p:cNvPr id="28" name="Rectangle 27"/>
          <p:cNvSpPr/>
          <p:nvPr userDrawn="1"/>
        </p:nvSpPr>
        <p:spPr>
          <a:xfrm>
            <a:off x="7556500" y="0"/>
            <a:ext cx="4648200" cy="6476352"/>
          </a:xfrm>
          <a:prstGeom prst="rect">
            <a:avLst/>
          </a:prstGeom>
          <a:solidFill>
            <a:srgbClr val="006699">
              <a:alpha val="84706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hangingPunct="1">
              <a:defRPr/>
            </a:pPr>
            <a:endParaRPr lang="en-US" sz="800" dirty="0">
              <a:latin typeface="+mn-lt" panose="020B0604030504040204" pitchFamily="34" charset="0"/>
              <a:ea typeface="+mn-lt" panose="020B0604030504040204" pitchFamily="34" charset="0"/>
              <a:cs typeface="Arial" pitchFamily="34" charset="0"/>
            </a:endParaRPr>
          </a:p>
        </p:txBody>
      </p:sp>
      <p:sp>
        <p:nvSpPr>
          <p:cNvPr id="27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848600" y="3574723"/>
            <a:ext cx="4152900" cy="22098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1" baseline="0">
                <a:solidFill>
                  <a:schemeClr val="bg1">
                    <a:lumMod val="95000"/>
                  </a:schemeClr>
                </a:solidFill>
                <a:latin typeface="+mn-lt" panose="020B0604030504040204" pitchFamily="34" charset="0"/>
                <a:ea typeface="+mn-lt" panose="020B0604030504040204" pitchFamily="34" charset="0"/>
                <a:cs typeface="Microsoft Sans Serif" panose="020B0604020202020204" pitchFamily="34" charset="0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 smtClean="0"/>
              <a:t>Click to add any further information</a:t>
            </a:r>
            <a:br>
              <a:rPr lang="en-GB" noProof="0" dirty="0" smtClean="0"/>
            </a:br>
            <a:endParaRPr lang="en-GB" noProof="0" dirty="0" smtClean="0"/>
          </a:p>
        </p:txBody>
      </p:sp>
      <p:sp>
        <p:nvSpPr>
          <p:cNvPr id="23" name="Title 1"/>
          <p:cNvSpPr>
            <a:spLocks noGrp="1"/>
          </p:cNvSpPr>
          <p:nvPr>
            <p:ph type="title" hasCustomPrompt="1"/>
          </p:nvPr>
        </p:nvSpPr>
        <p:spPr>
          <a:xfrm>
            <a:off x="7848600" y="755323"/>
            <a:ext cx="4152900" cy="26670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3300" b="0" spc="0" baseline="0">
                <a:solidFill>
                  <a:schemeClr val="bg1"/>
                </a:solidFill>
                <a:latin typeface="+mn-lt" panose="020B0604030504040204" pitchFamily="34" charset="0"/>
                <a:ea typeface="+mn-lt" panose="020B0604030504040204" pitchFamily="34" charset="0"/>
                <a:cs typeface="Microsoft Sans Serif" panose="020B0604020202020204" pitchFamily="34" charset="0"/>
              </a:defRPr>
            </a:lvl1pPr>
          </a:lstStyle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lang="en-GB" b="1" noProof="0" dirty="0" smtClean="0"/>
              <a:t>Click to add closing message</a:t>
            </a:r>
            <a:br>
              <a:rPr lang="en-GB" b="1" noProof="0" dirty="0" smtClean="0"/>
            </a:br>
            <a:r>
              <a:rPr lang="en-GB" noProof="0" dirty="0" smtClean="0"/>
              <a:t/>
            </a:r>
            <a:br>
              <a:rPr lang="en-GB" noProof="0" dirty="0" smtClean="0"/>
            </a:br>
            <a:r>
              <a:rPr lang="en-GB" noProof="0" dirty="0" smtClean="0"/>
              <a:t/>
            </a:r>
            <a:br>
              <a:rPr lang="en-GB" noProof="0" dirty="0" smtClean="0"/>
            </a:br>
            <a:endParaRPr lang="en-GB" noProof="0" dirty="0" smtClean="0"/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5257800" y="6477000"/>
            <a:ext cx="6934200" cy="3810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700" b="1" i="1" baseline="0">
                <a:solidFill>
                  <a:schemeClr val="bg1"/>
                </a:solidFill>
                <a:latin typeface="+mn-lt" panose="020B0604030504040204" pitchFamily="34" charset="0"/>
                <a:ea typeface="+mn-lt" panose="020B0604030504040204" pitchFamily="34" charset="0"/>
                <a:cs typeface="Microsoft Sans Serif" panose="020B0604020202020204" pitchFamily="34" charset="0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 smtClean="0"/>
              <a:t>Add copyright permission for the title page photo here</a:t>
            </a:r>
          </a:p>
        </p:txBody>
      </p:sp>
    </p:spTree>
    <p:extLst>
      <p:ext uri="{BB962C8B-B14F-4D97-AF65-F5344CB8AC3E}">
        <p14:creationId xmlns:p14="http://schemas.microsoft.com/office/powerpoint/2010/main" val="2018116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 2 Charts +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4000" y="228600"/>
            <a:ext cx="11664000" cy="540000"/>
          </a:xfrm>
          <a:prstGeom prst="rect">
            <a:avLst/>
          </a:prstGeom>
        </p:spPr>
        <p:txBody>
          <a:bodyPr/>
          <a:lstStyle>
            <a:lvl1pPr algn="l">
              <a:defRPr sz="28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1pPr>
          </a:lstStyle>
          <a:p>
            <a:r>
              <a:rPr lang="en-GB" noProof="0" dirty="0" smtClean="0"/>
              <a:t>Click to add slide title</a:t>
            </a:r>
            <a:endParaRPr lang="en-GB" noProof="0" dirty="0"/>
          </a:p>
        </p:txBody>
      </p:sp>
      <p:sp>
        <p:nvSpPr>
          <p:cNvPr id="3" name="Chart Placeholder 4"/>
          <p:cNvSpPr>
            <a:spLocks noGrp="1"/>
          </p:cNvSpPr>
          <p:nvPr>
            <p:ph type="chart" sz="quarter" idx="10" hasCustomPrompt="1"/>
          </p:nvPr>
        </p:nvSpPr>
        <p:spPr>
          <a:xfrm>
            <a:off x="264000" y="3041089"/>
            <a:ext cx="5755800" cy="2833222"/>
          </a:xfrm>
          <a:prstGeom prst="rect">
            <a:avLst/>
          </a:prstGeom>
        </p:spPr>
        <p:txBody>
          <a:bodyPr/>
          <a:lstStyle>
            <a:lvl1pPr marL="285750" marR="0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baseline="0">
                <a:solidFill>
                  <a:schemeClr val="tx1"/>
                </a:solidFill>
                <a:latin typeface="+mj-lt"/>
                <a:ea typeface="+mn-lt" panose="020B0604030504040204" pitchFamily="34" charset="0"/>
              </a:defRPr>
            </a:lvl1pPr>
          </a:lstStyle>
          <a:p>
            <a:r>
              <a:rPr lang="en-GB" noProof="0" dirty="0" smtClean="0"/>
              <a:t>Click icon to add chart - Verdana font will be automatically applied.</a:t>
            </a:r>
            <a:br>
              <a:rPr lang="en-GB" noProof="0" dirty="0" smtClean="0"/>
            </a:br>
            <a:r>
              <a:rPr lang="en-GB" noProof="0" dirty="0" smtClean="0"/>
              <a:t>If you want to copy and paste from MS Word or Excel, use the paste option “Use Destination Theme”, the correct font and style can be automatically applied by selecting a “Chart Style” under the “Chart Tools Design” tab.</a:t>
            </a:r>
            <a:br>
              <a:rPr lang="en-GB" noProof="0" dirty="0" smtClean="0"/>
            </a:br>
            <a:r>
              <a:rPr lang="en-GB" noProof="0" dirty="0" smtClean="0"/>
              <a:t>If possible avoid pasting the chart as an image </a:t>
            </a:r>
            <a:br>
              <a:rPr lang="en-GB" noProof="0" dirty="0" smtClean="0"/>
            </a:br>
            <a:r>
              <a:rPr lang="en-GB" noProof="0" dirty="0" smtClean="0"/>
              <a:t>If possible avoid font sizes below 14 pt.</a:t>
            </a:r>
          </a:p>
          <a:p>
            <a:endParaRPr lang="en-GB" noProof="0" dirty="0" smtClean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263525" y="5943600"/>
            <a:ext cx="11664475" cy="357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baseline="0">
                <a:solidFill>
                  <a:schemeClr val="tx1"/>
                </a:solidFill>
                <a:latin typeface="+mn-lt"/>
                <a:ea typeface="+mn-lt" panose="020B0604030504040204" pitchFamily="34" charset="0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 smtClean="0"/>
              <a:t>Click to add source/note – For non-OECD/NEA material, make sure that you have the publisher's or author's permission and all sources are correctly cited. See the BIPs page for more information, http://intranet.oecd-nea.org/content/staff/basic.</a:t>
            </a:r>
          </a:p>
          <a:p>
            <a:pPr lvl="0"/>
            <a:endParaRPr lang="en-GB" noProof="0" dirty="0" smtClean="0"/>
          </a:p>
        </p:txBody>
      </p:sp>
      <p:sp>
        <p:nvSpPr>
          <p:cNvPr id="6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263525" y="1195804"/>
            <a:ext cx="11664475" cy="12192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800" b="0" baseline="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1pPr>
            <a:lvl2pPr marL="216000" indent="-2160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8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2pPr>
            <a:lvl3pPr marL="432000" indent="-216000">
              <a:spcBef>
                <a:spcPts val="0"/>
              </a:spcBef>
              <a:spcAft>
                <a:spcPts val="600"/>
              </a:spcAft>
              <a:defRPr sz="18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3pPr>
            <a:lvl4pPr marL="648000" indent="-216000">
              <a:spcBef>
                <a:spcPts val="0"/>
              </a:spcBef>
              <a:spcAft>
                <a:spcPts val="600"/>
              </a:spcAft>
              <a:defRPr sz="16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4pPr>
            <a:lvl5pPr marL="864000" indent="-216000">
              <a:spcBef>
                <a:spcPts val="0"/>
              </a:spcBef>
              <a:spcAft>
                <a:spcPts val="600"/>
              </a:spcAft>
              <a:defRPr sz="16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5pPr>
            <a:lvl6pPr marL="1080000" indent="-216000">
              <a:spcBef>
                <a:spcPts val="0"/>
              </a:spcBef>
              <a:spcAft>
                <a:spcPts val="600"/>
              </a:spcAft>
              <a:defRPr sz="16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6pPr>
            <a:lvl7pPr>
              <a:defRPr sz="1600">
                <a:solidFill>
                  <a:srgbClr val="006699"/>
                </a:solidFill>
              </a:defRPr>
            </a:lvl7pPr>
            <a:lvl8pPr>
              <a:defRPr sz="1600">
                <a:solidFill>
                  <a:srgbClr val="006699"/>
                </a:solidFill>
              </a:defRPr>
            </a:lvl8pPr>
          </a:lstStyle>
          <a:p>
            <a:pPr lvl="0"/>
            <a:r>
              <a:rPr lang="en-GB" noProof="0" dirty="0" smtClean="0"/>
              <a:t>Click to insert text. </a:t>
            </a:r>
            <a:br>
              <a:rPr lang="en-GB" noProof="0" dirty="0" smtClean="0"/>
            </a:br>
            <a:r>
              <a:rPr lang="en-GB" noProof="0" dirty="0" smtClean="0"/>
              <a:t>When pasting text into a text box, use the paste option “Use Destination Theme” or “keep Text Only”. Font is automatically set as Verdana. </a:t>
            </a:r>
            <a:br>
              <a:rPr lang="en-GB" noProof="0" dirty="0" smtClean="0"/>
            </a:br>
            <a:r>
              <a:rPr lang="en-GB" noProof="0" dirty="0" smtClean="0"/>
              <a:t>Avoid using font sizes below 16 pt.</a:t>
            </a:r>
            <a:br>
              <a:rPr lang="en-GB" noProof="0" dirty="0" smtClean="0"/>
            </a:br>
            <a:endParaRPr lang="en-GB" noProof="0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263525" y="2667000"/>
            <a:ext cx="5756275" cy="3048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1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1pPr>
          </a:lstStyle>
          <a:p>
            <a:pPr lvl="0"/>
            <a:r>
              <a:rPr lang="en-GB" noProof="0" dirty="0" smtClean="0"/>
              <a:t>Click to add chart title</a:t>
            </a:r>
            <a:endParaRPr lang="en-GB" dirty="0"/>
          </a:p>
        </p:txBody>
      </p:sp>
      <p:sp>
        <p:nvSpPr>
          <p:cNvPr id="8" name="Chart Placeholder 4"/>
          <p:cNvSpPr>
            <a:spLocks noGrp="1"/>
          </p:cNvSpPr>
          <p:nvPr>
            <p:ph type="chart" sz="quarter" idx="14" hasCustomPrompt="1"/>
          </p:nvPr>
        </p:nvSpPr>
        <p:spPr>
          <a:xfrm>
            <a:off x="6172200" y="3041090"/>
            <a:ext cx="5755800" cy="2833222"/>
          </a:xfrm>
          <a:prstGeom prst="rect">
            <a:avLst/>
          </a:prstGeom>
        </p:spPr>
        <p:txBody>
          <a:bodyPr/>
          <a:lstStyle>
            <a:lvl1pPr marL="285750" marR="0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baseline="0">
                <a:solidFill>
                  <a:schemeClr val="tx1"/>
                </a:solidFill>
                <a:latin typeface="+mj-lt"/>
                <a:ea typeface="+mn-lt" panose="020B0604030504040204" pitchFamily="34" charset="0"/>
              </a:defRPr>
            </a:lvl1pPr>
          </a:lstStyle>
          <a:p>
            <a:r>
              <a:rPr lang="en-GB" noProof="0" dirty="0" smtClean="0"/>
              <a:t>Click icon to add chart - Verdana font will be automatically applied.</a:t>
            </a:r>
            <a:br>
              <a:rPr lang="en-GB" noProof="0" dirty="0" smtClean="0"/>
            </a:br>
            <a:r>
              <a:rPr lang="en-GB" noProof="0" dirty="0" smtClean="0"/>
              <a:t>If you want to copy and paste from MS Word or Excel, use the paste option “Use Destination Theme”, the correct font and style can be automatically applied by selecting a “Chart Style” under the “Chart Tools Design” tab.</a:t>
            </a:r>
            <a:br>
              <a:rPr lang="en-GB" noProof="0" dirty="0" smtClean="0"/>
            </a:br>
            <a:r>
              <a:rPr lang="en-GB" noProof="0" dirty="0" smtClean="0"/>
              <a:t>If possible avoid pasting the chart as an image </a:t>
            </a:r>
            <a:br>
              <a:rPr lang="en-GB" noProof="0" dirty="0" smtClean="0"/>
            </a:br>
            <a:r>
              <a:rPr lang="en-GB" noProof="0" dirty="0" smtClean="0"/>
              <a:t>If possible avoid font sizes below 14 pt.</a:t>
            </a:r>
          </a:p>
          <a:p>
            <a:endParaRPr lang="en-GB" noProof="0" dirty="0" smtClean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 hasCustomPrompt="1"/>
          </p:nvPr>
        </p:nvSpPr>
        <p:spPr>
          <a:xfrm>
            <a:off x="6171725" y="2667000"/>
            <a:ext cx="5756275" cy="3048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1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1pPr>
          </a:lstStyle>
          <a:p>
            <a:pPr lvl="0"/>
            <a:r>
              <a:rPr lang="en-GB" noProof="0" dirty="0" smtClean="0"/>
              <a:t>Click to add chart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82302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Picture +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4000" y="228600"/>
            <a:ext cx="11664000" cy="540000"/>
          </a:xfrm>
          <a:prstGeom prst="rect">
            <a:avLst/>
          </a:prstGeom>
        </p:spPr>
        <p:txBody>
          <a:bodyPr/>
          <a:lstStyle>
            <a:lvl1pPr algn="l">
              <a:defRPr sz="28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1pPr>
          </a:lstStyle>
          <a:p>
            <a:r>
              <a:rPr lang="en-GB" noProof="0" dirty="0" smtClean="0"/>
              <a:t>Click to add picture title</a:t>
            </a:r>
            <a:endParaRPr lang="en-GB" noProof="0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264000" y="1145109"/>
            <a:ext cx="8267700" cy="4722291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>
                <a:solidFill>
                  <a:schemeClr val="tx1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1pPr>
          </a:lstStyle>
          <a:p>
            <a:r>
              <a:rPr lang="en-GB" noProof="0" dirty="0" smtClean="0"/>
              <a:t>Click to add picture.</a:t>
            </a:r>
            <a:br>
              <a:rPr lang="en-GB" noProof="0" dirty="0" smtClean="0"/>
            </a:br>
            <a:r>
              <a:rPr lang="en-GB" noProof="0" dirty="0" smtClean="0"/>
              <a:t/>
            </a:r>
            <a:br>
              <a:rPr lang="en-GB" noProof="0" dirty="0" smtClean="0"/>
            </a:br>
            <a:r>
              <a:rPr lang="en-GB" noProof="0" dirty="0" smtClean="0"/>
              <a:t>Picture frame currently has a 16:9 aspect ratio</a:t>
            </a:r>
          </a:p>
          <a:p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264000" y="5943599"/>
            <a:ext cx="8267700" cy="357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baseline="0">
                <a:solidFill>
                  <a:schemeClr val="tx1"/>
                </a:solidFill>
                <a:latin typeface="+mj-lt"/>
                <a:ea typeface="+mn-lt" panose="020B0604030504040204" pitchFamily="34" charset="0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 smtClean="0"/>
              <a:t>Click to add source/note – For non-OECD/NEA material, make sure that you have the publisher's or author's permission and all sources are correctly cited. See the BIPs page for more information, http://intranet.oecd-nea.org/content/staff/basic.</a:t>
            </a:r>
          </a:p>
          <a:p>
            <a:pPr lvl="0"/>
            <a:endParaRPr lang="en-GB" noProof="0" dirty="0" smtClean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8763000" y="1145109"/>
            <a:ext cx="3165000" cy="5155677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spcAft>
                <a:spcPts val="1200"/>
              </a:spcAft>
              <a:buNone/>
              <a:defRPr sz="2000" b="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1pPr>
            <a:lvl2pPr marL="216000" indent="-216000">
              <a:spcBef>
                <a:spcPts val="0"/>
              </a:spcBef>
              <a:spcAft>
                <a:spcPts val="600"/>
              </a:spcAft>
              <a:defRPr sz="16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2pPr>
            <a:lvl3pPr marL="432000" indent="-216000">
              <a:spcBef>
                <a:spcPts val="0"/>
              </a:spcBef>
              <a:spcAft>
                <a:spcPts val="600"/>
              </a:spcAft>
              <a:defRPr sz="16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3pPr>
            <a:lvl4pPr marL="648000" indent="-216000">
              <a:spcBef>
                <a:spcPts val="0"/>
              </a:spcBef>
              <a:spcAft>
                <a:spcPts val="600"/>
              </a:spcAft>
              <a:defRPr sz="16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4pPr>
            <a:lvl5pPr marL="864000" indent="-216000">
              <a:spcBef>
                <a:spcPts val="0"/>
              </a:spcBef>
              <a:spcAft>
                <a:spcPts val="600"/>
              </a:spcAft>
              <a:defRPr sz="16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5pPr>
            <a:lvl6pPr marL="936000" indent="-216000">
              <a:spcBef>
                <a:spcPts val="0"/>
              </a:spcBef>
              <a:spcAft>
                <a:spcPts val="600"/>
              </a:spcAft>
              <a:defRPr sz="16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6pPr>
            <a:lvl7pPr>
              <a:defRPr sz="16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7pPr>
            <a:lvl8pPr>
              <a:defRPr sz="16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8pPr>
          </a:lstStyle>
          <a:p>
            <a:pPr lvl="0"/>
            <a:r>
              <a:rPr lang="en-GB" noProof="0" dirty="0" smtClean="0"/>
              <a:t>Click to add picture talking points.</a:t>
            </a:r>
            <a:br>
              <a:rPr lang="en-GB" noProof="0" dirty="0" smtClean="0"/>
            </a:br>
            <a:r>
              <a:rPr lang="en-GB" noProof="0" dirty="0" smtClean="0"/>
              <a:t>When pasting text into a text box, use the paste option “Use Destination Theme” or</a:t>
            </a:r>
            <a:br>
              <a:rPr lang="en-GB" noProof="0" dirty="0" smtClean="0"/>
            </a:br>
            <a:r>
              <a:rPr lang="en-GB" noProof="0" dirty="0" smtClean="0"/>
              <a:t> “keep Text Only”.</a:t>
            </a:r>
            <a:br>
              <a:rPr lang="en-GB" noProof="0" dirty="0" smtClean="0"/>
            </a:br>
            <a:r>
              <a:rPr lang="en-GB" noProof="0" dirty="0" smtClean="0"/>
              <a:t>Font is automatically set as Verdana. </a:t>
            </a:r>
            <a:br>
              <a:rPr lang="en-GB" noProof="0" dirty="0" smtClean="0"/>
            </a:br>
            <a:r>
              <a:rPr lang="en-GB" noProof="0" dirty="0" smtClean="0"/>
              <a:t>Avoid using font sizes below 16 pt.</a:t>
            </a:r>
          </a:p>
        </p:txBody>
      </p:sp>
    </p:spTree>
    <p:extLst>
      <p:ext uri="{BB962C8B-B14F-4D97-AF65-F5344CB8AC3E}">
        <p14:creationId xmlns:p14="http://schemas.microsoft.com/office/powerpoint/2010/main" val="17431024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 Picture +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4000" y="228600"/>
            <a:ext cx="11664000" cy="540000"/>
          </a:xfrm>
          <a:prstGeom prst="rect">
            <a:avLst/>
          </a:prstGeom>
        </p:spPr>
        <p:txBody>
          <a:bodyPr/>
          <a:lstStyle>
            <a:lvl1pPr algn="l">
              <a:defRPr sz="28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1pPr>
          </a:lstStyle>
          <a:p>
            <a:r>
              <a:rPr lang="en-GB" noProof="0" dirty="0" smtClean="0"/>
              <a:t>Click to add slide title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264000" y="5586413"/>
            <a:ext cx="6634384" cy="357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baseline="0">
                <a:solidFill>
                  <a:schemeClr val="tx1"/>
                </a:solidFill>
                <a:latin typeface="+mn-lt"/>
                <a:ea typeface="+mn-lt" panose="020B0604030504040204" pitchFamily="34" charset="0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 smtClean="0"/>
              <a:t>Click to add source/note – For non-OECD/NEA material, make sure that you have the publisher's or author's permission and all sources are correctly cited. See the BIPs page for more information, http://intranet.oecd-nea.org/content/staff/basic.</a:t>
            </a:r>
          </a:p>
          <a:p>
            <a:pPr lvl="0"/>
            <a:endParaRPr lang="en-GB" noProof="0" dirty="0" smtClean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7086600" y="1319213"/>
            <a:ext cx="4841400" cy="4624387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spcAft>
                <a:spcPts val="1200"/>
              </a:spcAft>
              <a:buNone/>
              <a:defRPr sz="2000" b="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1pPr>
            <a:lvl2pPr marL="216000" indent="-216000">
              <a:spcBef>
                <a:spcPts val="0"/>
              </a:spcBef>
              <a:spcAft>
                <a:spcPts val="600"/>
              </a:spcAft>
              <a:defRPr sz="16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2pPr>
            <a:lvl3pPr marL="432000" indent="-216000">
              <a:spcBef>
                <a:spcPts val="0"/>
              </a:spcBef>
              <a:spcAft>
                <a:spcPts val="600"/>
              </a:spcAft>
              <a:defRPr sz="16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3pPr>
            <a:lvl4pPr marL="648000" indent="-216000">
              <a:spcBef>
                <a:spcPts val="0"/>
              </a:spcBef>
              <a:spcAft>
                <a:spcPts val="600"/>
              </a:spcAft>
              <a:defRPr sz="16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4pPr>
            <a:lvl5pPr marL="1080000" indent="-216000">
              <a:spcBef>
                <a:spcPts val="0"/>
              </a:spcBef>
              <a:spcAft>
                <a:spcPts val="600"/>
              </a:spcAft>
              <a:defRPr sz="16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5pPr>
            <a:lvl6pPr marL="864000" indent="-216000">
              <a:spcBef>
                <a:spcPts val="0"/>
              </a:spcBef>
              <a:spcAft>
                <a:spcPts val="600"/>
              </a:spcAft>
              <a:defRPr sz="16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6pPr>
            <a:lvl7pPr>
              <a:defRPr sz="16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7pPr>
            <a:lvl8pPr>
              <a:defRPr sz="16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8pPr>
          </a:lstStyle>
          <a:p>
            <a:pPr lvl="0"/>
            <a:r>
              <a:rPr lang="en-GB" noProof="0" dirty="0" smtClean="0"/>
              <a:t>Click to add picture talking points.</a:t>
            </a:r>
            <a:br>
              <a:rPr lang="en-GB" noProof="0" dirty="0" smtClean="0"/>
            </a:br>
            <a:r>
              <a:rPr lang="en-GB" noProof="0" dirty="0" smtClean="0"/>
              <a:t>When pasting text into a text box, use the paste option “Use Destination Theme” or “keep Text Only”.</a:t>
            </a:r>
            <a:br>
              <a:rPr lang="en-GB" noProof="0" dirty="0" smtClean="0"/>
            </a:br>
            <a:r>
              <a:rPr lang="en-GB" noProof="0" dirty="0" smtClean="0"/>
              <a:t>Font is automatically set as Verdana. Avoid using font sizes below 16 pt.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260350" y="1676401"/>
            <a:ext cx="6638034" cy="382195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baseline="0">
                <a:solidFill>
                  <a:schemeClr val="tx1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1pPr>
          </a:lstStyle>
          <a:p>
            <a:r>
              <a:rPr lang="en-GB" noProof="0" dirty="0" smtClean="0"/>
              <a:t>Click to add picture.</a:t>
            </a:r>
            <a:br>
              <a:rPr lang="en-GB" noProof="0" dirty="0" smtClean="0"/>
            </a:br>
            <a:r>
              <a:rPr lang="en-GB" noProof="0" dirty="0" smtClean="0"/>
              <a:t/>
            </a:r>
            <a:br>
              <a:rPr lang="en-GB" noProof="0" dirty="0" smtClean="0"/>
            </a:br>
            <a:r>
              <a:rPr lang="en-GB" noProof="0" dirty="0" smtClean="0"/>
              <a:t>Picture frame currently has a 16:9 aspect ratio</a:t>
            </a:r>
            <a:endParaRPr lang="en-GB" noProof="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260350" y="1319214"/>
            <a:ext cx="6638034" cy="3048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1pPr>
          </a:lstStyle>
          <a:p>
            <a:pPr lvl="0"/>
            <a:r>
              <a:rPr lang="en-GB" noProof="0" dirty="0" smtClean="0"/>
              <a:t>Click to add image title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6685181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ictures +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4000" y="228600"/>
            <a:ext cx="11664000" cy="540000"/>
          </a:xfrm>
          <a:prstGeom prst="rect">
            <a:avLst/>
          </a:prstGeom>
        </p:spPr>
        <p:txBody>
          <a:bodyPr/>
          <a:lstStyle>
            <a:lvl1pPr algn="l">
              <a:defRPr sz="28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1pPr>
          </a:lstStyle>
          <a:p>
            <a:r>
              <a:rPr lang="en-GB" noProof="0" dirty="0" smtClean="0"/>
              <a:t>Click to add slide title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481796" y="6019800"/>
            <a:ext cx="5493554" cy="357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baseline="0">
                <a:solidFill>
                  <a:schemeClr val="tx1"/>
                </a:solidFill>
                <a:latin typeface="+mn-lt"/>
                <a:ea typeface="+mn-lt" panose="020B0604030504040204" pitchFamily="34" charset="0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 smtClean="0"/>
              <a:t>Click to add source/note – For non-OECD/NEA material, make sure that you have the publisher's or author's permission and all sources are correctly cited. 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481964" y="2853571"/>
            <a:ext cx="5493386" cy="309002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baseline="0">
                <a:solidFill>
                  <a:schemeClr val="tx1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noProof="0" dirty="0" smtClean="0"/>
              <a:t>Click to add picture.</a:t>
            </a:r>
            <a:br>
              <a:rPr lang="en-GB" noProof="0" dirty="0" smtClean="0"/>
            </a:br>
            <a:r>
              <a:rPr lang="en-GB" noProof="0" dirty="0" smtClean="0"/>
              <a:t/>
            </a:r>
            <a:br>
              <a:rPr lang="en-GB" noProof="0" dirty="0" smtClean="0"/>
            </a:br>
            <a:r>
              <a:rPr lang="en-GB" noProof="0" dirty="0" smtClean="0"/>
              <a:t>Picture frame currently has a 16:9 aspect ratio</a:t>
            </a:r>
          </a:p>
          <a:p>
            <a:endParaRPr lang="en-GB" noProof="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481796" y="2438400"/>
            <a:ext cx="5493554" cy="33897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1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1pPr>
          </a:lstStyle>
          <a:p>
            <a:pPr lvl="0"/>
            <a:r>
              <a:rPr lang="en-GB" noProof="0" dirty="0" smtClean="0"/>
              <a:t>Click to add image title</a:t>
            </a:r>
            <a:endParaRPr lang="en-GB" noProof="0" dirty="0"/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4" hasCustomPrompt="1"/>
          </p:nvPr>
        </p:nvSpPr>
        <p:spPr>
          <a:xfrm>
            <a:off x="6241414" y="2853571"/>
            <a:ext cx="5493386" cy="309002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baseline="0">
                <a:solidFill>
                  <a:schemeClr val="tx1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1pPr>
          </a:lstStyle>
          <a:p>
            <a:r>
              <a:rPr lang="en-GB" noProof="0" dirty="0" smtClean="0"/>
              <a:t>Click to add picture.</a:t>
            </a:r>
            <a:br>
              <a:rPr lang="en-GB" noProof="0" dirty="0" smtClean="0"/>
            </a:br>
            <a:r>
              <a:rPr lang="en-GB" noProof="0" dirty="0" smtClean="0"/>
              <a:t/>
            </a:r>
            <a:br>
              <a:rPr lang="en-GB" noProof="0" dirty="0" smtClean="0"/>
            </a:br>
            <a:r>
              <a:rPr lang="en-GB" noProof="0" dirty="0" smtClean="0"/>
              <a:t>Picture frame currently has a  16:9 aspect ratio</a:t>
            </a:r>
            <a:endParaRPr lang="en-GB" noProof="0" dirty="0"/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15" hasCustomPrompt="1"/>
          </p:nvPr>
        </p:nvSpPr>
        <p:spPr>
          <a:xfrm>
            <a:off x="6241246" y="2438400"/>
            <a:ext cx="5493554" cy="33504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1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1pPr>
          </a:lstStyle>
          <a:p>
            <a:pPr lvl="0"/>
            <a:r>
              <a:rPr lang="en-GB" noProof="0" dirty="0" smtClean="0"/>
              <a:t>Click to add image title</a:t>
            </a:r>
            <a:endParaRPr lang="en-GB" noProof="0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6241246" y="6023728"/>
            <a:ext cx="5493554" cy="357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baseline="0">
                <a:solidFill>
                  <a:schemeClr val="tx1"/>
                </a:solidFill>
                <a:latin typeface="+mn-lt"/>
                <a:ea typeface="+mn-lt" panose="020B0604030504040204" pitchFamily="34" charset="0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 smtClean="0"/>
              <a:t>Click to add source/note – For non-OECD/NEA material, make sure that you have the publisher's or author's permission and all sources are correctly cited. </a:t>
            </a:r>
          </a:p>
        </p:txBody>
      </p:sp>
      <p:sp>
        <p:nvSpPr>
          <p:cNvPr id="14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481796" y="1143000"/>
            <a:ext cx="11253004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spcAft>
                <a:spcPts val="1200"/>
              </a:spcAft>
              <a:buNone/>
              <a:defRPr sz="1800" b="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1pPr>
            <a:lvl2pPr marL="216000" indent="-216000">
              <a:spcBef>
                <a:spcPts val="0"/>
              </a:spcBef>
              <a:spcAft>
                <a:spcPts val="600"/>
              </a:spcAft>
              <a:defRPr sz="16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2pPr>
            <a:lvl3pPr marL="432000" indent="-216000">
              <a:spcBef>
                <a:spcPts val="0"/>
              </a:spcBef>
              <a:spcAft>
                <a:spcPts val="600"/>
              </a:spcAft>
              <a:defRPr sz="16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3pPr>
            <a:lvl4pPr marL="648000" indent="-216000">
              <a:spcBef>
                <a:spcPts val="0"/>
              </a:spcBef>
              <a:spcAft>
                <a:spcPts val="600"/>
              </a:spcAft>
              <a:defRPr sz="16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4pPr>
            <a:lvl5pPr>
              <a:defRPr sz="16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5pPr>
            <a:lvl6pPr>
              <a:defRPr sz="16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6pPr>
            <a:lvl7pPr>
              <a:defRPr sz="16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7pPr>
            <a:lvl8pPr>
              <a:defRPr sz="16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8pPr>
          </a:lstStyle>
          <a:p>
            <a:pPr lvl="0"/>
            <a:r>
              <a:rPr lang="en-GB" noProof="0" dirty="0" smtClean="0"/>
              <a:t>Click to add picture talking points.</a:t>
            </a:r>
            <a:br>
              <a:rPr lang="en-GB" noProof="0" dirty="0" smtClean="0"/>
            </a:br>
            <a:r>
              <a:rPr lang="en-GB" noProof="0" dirty="0" smtClean="0"/>
              <a:t>When pasting text into a text box, use the paste option “Use Destination Theme” or “keep Text Only”.</a:t>
            </a:r>
            <a:br>
              <a:rPr lang="en-GB" noProof="0" dirty="0" smtClean="0"/>
            </a:br>
            <a:r>
              <a:rPr lang="en-GB" noProof="0" dirty="0" smtClean="0"/>
              <a:t>Font is automatically set as Verdana. Avoid using font sizes below 16 pt.</a:t>
            </a:r>
          </a:p>
        </p:txBody>
      </p:sp>
    </p:spTree>
    <p:extLst>
      <p:ext uri="{BB962C8B-B14F-4D97-AF65-F5344CB8AC3E}">
        <p14:creationId xmlns:p14="http://schemas.microsoft.com/office/powerpoint/2010/main" val="14660639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ictures +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4000" y="228600"/>
            <a:ext cx="11664000" cy="540000"/>
          </a:xfrm>
          <a:prstGeom prst="rect">
            <a:avLst/>
          </a:prstGeom>
        </p:spPr>
        <p:txBody>
          <a:bodyPr/>
          <a:lstStyle>
            <a:lvl1pPr algn="l">
              <a:defRPr sz="28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1pPr>
          </a:lstStyle>
          <a:p>
            <a:r>
              <a:rPr lang="en-GB" noProof="0" dirty="0" smtClean="0"/>
              <a:t>Click to add slide title</a:t>
            </a:r>
            <a:endParaRPr lang="en-GB" noProof="0" dirty="0"/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264000" y="1544270"/>
            <a:ext cx="3469800" cy="19517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baseline="0">
                <a:solidFill>
                  <a:schemeClr val="tx1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1pPr>
          </a:lstStyle>
          <a:p>
            <a:r>
              <a:rPr lang="en-GB" noProof="0" dirty="0" smtClean="0"/>
              <a:t>Click to add picture.</a:t>
            </a:r>
            <a:br>
              <a:rPr lang="en-GB" noProof="0" dirty="0" smtClean="0"/>
            </a:br>
            <a:r>
              <a:rPr lang="en-GB" noProof="0" dirty="0" smtClean="0"/>
              <a:t/>
            </a:r>
            <a:br>
              <a:rPr lang="en-GB" noProof="0" dirty="0" smtClean="0"/>
            </a:br>
            <a:r>
              <a:rPr lang="en-GB" noProof="0" dirty="0" smtClean="0"/>
              <a:t>Picture frame currently has a 16:9 aspect ratio</a:t>
            </a:r>
            <a:endParaRPr lang="en-GB" noProof="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263832" y="1163270"/>
            <a:ext cx="3469968" cy="30358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1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1pPr>
          </a:lstStyle>
          <a:p>
            <a:pPr lvl="0"/>
            <a:r>
              <a:rPr lang="en-GB" noProof="0" dirty="0" smtClean="0"/>
              <a:t>Click to add image title</a:t>
            </a:r>
            <a:endParaRPr lang="en-GB" noProof="0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263832" y="6067425"/>
            <a:ext cx="11470968" cy="2144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baseline="0">
                <a:solidFill>
                  <a:schemeClr val="tx1"/>
                </a:solidFill>
                <a:latin typeface="+mn-lt"/>
                <a:ea typeface="+mn-lt" panose="020B0604030504040204" pitchFamily="34" charset="0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 smtClean="0"/>
              <a:t>Click to add source/note – For non-OECD/NEA material, make sure that you have the publisher's or author's permission and all sources are correctly cited. </a:t>
            </a:r>
          </a:p>
        </p:txBody>
      </p:sp>
      <p:sp>
        <p:nvSpPr>
          <p:cNvPr id="14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7660968" y="1163270"/>
            <a:ext cx="4267032" cy="482709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spcAft>
                <a:spcPts val="1200"/>
              </a:spcAft>
              <a:buNone/>
              <a:defRPr sz="1800" b="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1pPr>
            <a:lvl2pPr marL="216000" indent="-216000">
              <a:spcBef>
                <a:spcPts val="0"/>
              </a:spcBef>
              <a:spcAft>
                <a:spcPts val="600"/>
              </a:spcAft>
              <a:defRPr sz="16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2pPr>
            <a:lvl3pPr marL="432000" indent="-216000">
              <a:spcBef>
                <a:spcPts val="0"/>
              </a:spcBef>
              <a:spcAft>
                <a:spcPts val="600"/>
              </a:spcAft>
              <a:defRPr sz="16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3pPr>
            <a:lvl4pPr marL="648000" indent="-216000">
              <a:spcBef>
                <a:spcPts val="0"/>
              </a:spcBef>
              <a:spcAft>
                <a:spcPts val="600"/>
              </a:spcAft>
              <a:defRPr sz="16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4pPr>
            <a:lvl5pPr marL="864000" indent="-216000">
              <a:spcBef>
                <a:spcPts val="0"/>
              </a:spcBef>
              <a:spcAft>
                <a:spcPts val="600"/>
              </a:spcAft>
              <a:defRPr sz="16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5pPr>
            <a:lvl6pPr>
              <a:defRPr sz="16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6pPr>
            <a:lvl7pPr>
              <a:defRPr sz="16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7pPr>
            <a:lvl8pPr>
              <a:defRPr sz="16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8pPr>
          </a:lstStyle>
          <a:p>
            <a:pPr lvl="0"/>
            <a:r>
              <a:rPr lang="en-GB" noProof="0" dirty="0" smtClean="0"/>
              <a:t>Click to add picture talking points.</a:t>
            </a:r>
            <a:br>
              <a:rPr lang="en-GB" noProof="0" dirty="0" smtClean="0"/>
            </a:br>
            <a:r>
              <a:rPr lang="en-GB" noProof="0" dirty="0" smtClean="0"/>
              <a:t>When pasting text into a text box, use the paste option “Use Destination Theme” or “keep Text Only”.</a:t>
            </a:r>
            <a:br>
              <a:rPr lang="en-GB" noProof="0" dirty="0" smtClean="0"/>
            </a:br>
            <a:r>
              <a:rPr lang="en-GB" noProof="0" dirty="0" smtClean="0"/>
              <a:t>Font is automatically set as Verdana. </a:t>
            </a:r>
            <a:br>
              <a:rPr lang="en-GB" noProof="0" dirty="0" smtClean="0"/>
            </a:br>
            <a:r>
              <a:rPr lang="en-GB" noProof="0" dirty="0" smtClean="0"/>
              <a:t>Avoid using font sizes below 16 pt.</a:t>
            </a:r>
          </a:p>
        </p:txBody>
      </p:sp>
      <p:sp>
        <p:nvSpPr>
          <p:cNvPr id="17" name="Picture Placeholder 4"/>
          <p:cNvSpPr>
            <a:spLocks noGrp="1"/>
          </p:cNvSpPr>
          <p:nvPr>
            <p:ph type="pic" sz="quarter" idx="17" hasCustomPrompt="1"/>
          </p:nvPr>
        </p:nvSpPr>
        <p:spPr>
          <a:xfrm>
            <a:off x="263832" y="4038600"/>
            <a:ext cx="3469800" cy="19517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baseline="0">
                <a:solidFill>
                  <a:schemeClr val="tx1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1pPr>
          </a:lstStyle>
          <a:p>
            <a:r>
              <a:rPr lang="en-GB" noProof="0" dirty="0" smtClean="0"/>
              <a:t>Click to add picture.</a:t>
            </a:r>
            <a:br>
              <a:rPr lang="en-GB" noProof="0" dirty="0" smtClean="0"/>
            </a:br>
            <a:r>
              <a:rPr lang="en-GB" noProof="0" dirty="0" smtClean="0"/>
              <a:t/>
            </a:r>
            <a:br>
              <a:rPr lang="en-GB" noProof="0" dirty="0" smtClean="0"/>
            </a:br>
            <a:r>
              <a:rPr lang="en-GB" noProof="0" dirty="0" smtClean="0"/>
              <a:t>Picture frame currently has a 16:9 aspect ratio</a:t>
            </a:r>
            <a:endParaRPr lang="en-GB" noProof="0" dirty="0"/>
          </a:p>
        </p:txBody>
      </p:sp>
      <p:sp>
        <p:nvSpPr>
          <p:cNvPr id="18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263832" y="3657600"/>
            <a:ext cx="3469968" cy="3048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1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1pPr>
          </a:lstStyle>
          <a:p>
            <a:pPr lvl="0"/>
            <a:r>
              <a:rPr lang="en-GB" noProof="0" dirty="0" smtClean="0"/>
              <a:t>Click to add image title</a:t>
            </a:r>
            <a:endParaRPr lang="en-GB" noProof="0" dirty="0"/>
          </a:p>
        </p:txBody>
      </p:sp>
      <p:sp>
        <p:nvSpPr>
          <p:cNvPr id="19" name="Picture Placeholder 4"/>
          <p:cNvSpPr>
            <a:spLocks noGrp="1"/>
          </p:cNvSpPr>
          <p:nvPr>
            <p:ph type="pic" sz="quarter" idx="19" hasCustomPrompt="1"/>
          </p:nvPr>
        </p:nvSpPr>
        <p:spPr>
          <a:xfrm>
            <a:off x="3962568" y="1567547"/>
            <a:ext cx="3469800" cy="193765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baseline="0">
                <a:solidFill>
                  <a:schemeClr val="tx1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1pPr>
          </a:lstStyle>
          <a:p>
            <a:r>
              <a:rPr lang="en-GB" noProof="0" dirty="0" smtClean="0"/>
              <a:t>Click to add picture.</a:t>
            </a:r>
            <a:br>
              <a:rPr lang="en-GB" noProof="0" dirty="0" smtClean="0"/>
            </a:br>
            <a:r>
              <a:rPr lang="en-GB" noProof="0" dirty="0" smtClean="0"/>
              <a:t/>
            </a:r>
            <a:br>
              <a:rPr lang="en-GB" noProof="0" dirty="0" smtClean="0"/>
            </a:br>
            <a:r>
              <a:rPr lang="en-GB" noProof="0" dirty="0" smtClean="0"/>
              <a:t>Picture frame currently has a 16:9 aspect ratio</a:t>
            </a:r>
            <a:endParaRPr lang="en-GB" noProof="0" dirty="0"/>
          </a:p>
        </p:txBody>
      </p:sp>
      <p:sp>
        <p:nvSpPr>
          <p:cNvPr id="20" name="Text Placeholder 5"/>
          <p:cNvSpPr>
            <a:spLocks noGrp="1"/>
          </p:cNvSpPr>
          <p:nvPr>
            <p:ph type="body" sz="quarter" idx="20" hasCustomPrompt="1"/>
          </p:nvPr>
        </p:nvSpPr>
        <p:spPr>
          <a:xfrm>
            <a:off x="3962400" y="1163270"/>
            <a:ext cx="3469968" cy="30358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1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1pPr>
          </a:lstStyle>
          <a:p>
            <a:pPr lvl="0"/>
            <a:r>
              <a:rPr lang="en-GB" noProof="0" dirty="0" smtClean="0"/>
              <a:t>Click to add image title</a:t>
            </a:r>
            <a:endParaRPr lang="en-GB" noProof="0" dirty="0"/>
          </a:p>
        </p:txBody>
      </p:sp>
      <p:sp>
        <p:nvSpPr>
          <p:cNvPr id="21" name="Picture Placeholder 4"/>
          <p:cNvSpPr>
            <a:spLocks noGrp="1"/>
          </p:cNvSpPr>
          <p:nvPr>
            <p:ph type="pic" sz="quarter" idx="21" hasCustomPrompt="1"/>
          </p:nvPr>
        </p:nvSpPr>
        <p:spPr>
          <a:xfrm>
            <a:off x="3962232" y="4038600"/>
            <a:ext cx="3469800" cy="19517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baseline="0">
                <a:solidFill>
                  <a:schemeClr val="tx1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1pPr>
          </a:lstStyle>
          <a:p>
            <a:r>
              <a:rPr lang="en-GB" noProof="0" dirty="0" smtClean="0"/>
              <a:t>Click to add picture.</a:t>
            </a:r>
            <a:br>
              <a:rPr lang="en-GB" noProof="0" dirty="0" smtClean="0"/>
            </a:br>
            <a:r>
              <a:rPr lang="en-GB" noProof="0" dirty="0" smtClean="0"/>
              <a:t/>
            </a:r>
            <a:br>
              <a:rPr lang="en-GB" noProof="0" dirty="0" smtClean="0"/>
            </a:br>
            <a:r>
              <a:rPr lang="en-GB" noProof="0" dirty="0" smtClean="0"/>
              <a:t>Picture frame currently has a 16:9 aspect ratio</a:t>
            </a:r>
            <a:endParaRPr lang="en-GB" noProof="0" dirty="0"/>
          </a:p>
        </p:txBody>
      </p:sp>
      <p:sp>
        <p:nvSpPr>
          <p:cNvPr id="22" name="Text Placeholder 5"/>
          <p:cNvSpPr>
            <a:spLocks noGrp="1"/>
          </p:cNvSpPr>
          <p:nvPr>
            <p:ph type="body" sz="quarter" idx="22" hasCustomPrompt="1"/>
          </p:nvPr>
        </p:nvSpPr>
        <p:spPr>
          <a:xfrm>
            <a:off x="3962400" y="3657600"/>
            <a:ext cx="3469968" cy="3048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1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1pPr>
          </a:lstStyle>
          <a:p>
            <a:pPr lvl="0"/>
            <a:r>
              <a:rPr lang="en-GB" noProof="0" dirty="0" smtClean="0"/>
              <a:t>Click to add image title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0131431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264000" y="228600"/>
            <a:ext cx="11664000" cy="540000"/>
          </a:xfrm>
          <a:prstGeom prst="rect">
            <a:avLst/>
          </a:prstGeom>
        </p:spPr>
        <p:txBody>
          <a:bodyPr/>
          <a:lstStyle>
            <a:lvl1pPr algn="l">
              <a:defRPr sz="28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1pPr>
          </a:lstStyle>
          <a:p>
            <a:r>
              <a:rPr lang="en-GB" noProof="0" dirty="0" smtClean="0"/>
              <a:t>Click to add table title</a:t>
            </a:r>
            <a:endParaRPr lang="en-GB" noProof="0" dirty="0"/>
          </a:p>
        </p:txBody>
      </p:sp>
      <p:sp>
        <p:nvSpPr>
          <p:cNvPr id="8" name="Table Placeholder 7"/>
          <p:cNvSpPr>
            <a:spLocks noGrp="1"/>
          </p:cNvSpPr>
          <p:nvPr>
            <p:ph type="tbl" sz="quarter" idx="10" hasCustomPrompt="1"/>
          </p:nvPr>
        </p:nvSpPr>
        <p:spPr>
          <a:xfrm>
            <a:off x="264000" y="1371601"/>
            <a:ext cx="11664000" cy="4495799"/>
          </a:xfrm>
          <a:prstGeom prst="rect">
            <a:avLst/>
          </a:prstGeom>
        </p:spPr>
        <p:txBody>
          <a:bodyPr/>
          <a:lstStyle>
            <a:lvl1pPr marL="285750" marR="0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GB" sz="1600" b="0" i="0" baseline="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r>
              <a:rPr lang="en-GB" dirty="0" smtClean="0"/>
              <a:t>Click icon to add table - </a:t>
            </a:r>
            <a:r>
              <a:rPr lang="en-GB" noProof="0" dirty="0" smtClean="0"/>
              <a:t>Verdana font will be automatically applied.</a:t>
            </a:r>
            <a:br>
              <a:rPr lang="en-GB" noProof="0" dirty="0" smtClean="0"/>
            </a:br>
            <a:r>
              <a:rPr lang="en-GB" noProof="0" dirty="0" smtClean="0"/>
              <a:t>If you want to copy and paste from MS Word or Excel, use the paste option “Use Destination Theme”, otherwise Verdana will have to be manually applied.</a:t>
            </a:r>
            <a:br>
              <a:rPr lang="en-GB" noProof="0" dirty="0" smtClean="0"/>
            </a:br>
            <a:r>
              <a:rPr lang="en-GB" noProof="0" dirty="0" smtClean="0"/>
              <a:t>The colour and style can modified by selecting “Table Style” under the “Table Tools Design” tab.</a:t>
            </a:r>
            <a:br>
              <a:rPr lang="en-GB" noProof="0" dirty="0" smtClean="0"/>
            </a:br>
            <a:r>
              <a:rPr lang="en-GB" noProof="0" dirty="0" smtClean="0"/>
              <a:t>If possible avoid pasting the table as an image. </a:t>
            </a:r>
            <a:br>
              <a:rPr lang="en-GB" noProof="0" dirty="0" smtClean="0"/>
            </a:br>
            <a:r>
              <a:rPr lang="en-GB" noProof="0" dirty="0" smtClean="0"/>
              <a:t>If possible avoid font sizes below 14 pt.</a:t>
            </a:r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264000" y="5943600"/>
            <a:ext cx="116640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baseline="0">
                <a:solidFill>
                  <a:schemeClr val="tx1"/>
                </a:solidFill>
                <a:latin typeface="+mn-lt"/>
                <a:ea typeface="+mn-lt" panose="020B0604030504040204" pitchFamily="34" charset="0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 smtClean="0"/>
              <a:t>Click to add source/note – For non-OECD/NEA material, make sure that you have the publisher's or author's permission and all sources are correctly cited. See the BIPs page for more information, http://intranet.oecd-nea.org/content/staff/basic.</a:t>
            </a:r>
          </a:p>
        </p:txBody>
      </p:sp>
    </p:spTree>
    <p:extLst>
      <p:ext uri="{BB962C8B-B14F-4D97-AF65-F5344CB8AC3E}">
        <p14:creationId xmlns:p14="http://schemas.microsoft.com/office/powerpoint/2010/main" val="1936965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+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264000" y="228600"/>
            <a:ext cx="11664000" cy="540000"/>
          </a:xfrm>
          <a:prstGeom prst="rect">
            <a:avLst/>
          </a:prstGeom>
        </p:spPr>
        <p:txBody>
          <a:bodyPr/>
          <a:lstStyle>
            <a:lvl1pPr algn="l">
              <a:defRPr sz="28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1pPr>
          </a:lstStyle>
          <a:p>
            <a:r>
              <a:rPr lang="en-GB" noProof="0" dirty="0" smtClean="0"/>
              <a:t>Click to add slide title</a:t>
            </a:r>
            <a:endParaRPr lang="en-GB" noProof="0" dirty="0"/>
          </a:p>
        </p:txBody>
      </p:sp>
      <p:sp>
        <p:nvSpPr>
          <p:cNvPr id="8" name="Table Placeholder 7"/>
          <p:cNvSpPr>
            <a:spLocks noGrp="1"/>
          </p:cNvSpPr>
          <p:nvPr>
            <p:ph type="tbl" sz="quarter" idx="10" hasCustomPrompt="1"/>
          </p:nvPr>
        </p:nvSpPr>
        <p:spPr>
          <a:xfrm>
            <a:off x="264000" y="1600200"/>
            <a:ext cx="5755800" cy="4267200"/>
          </a:xfrm>
          <a:prstGeom prst="rect">
            <a:avLst/>
          </a:prstGeom>
        </p:spPr>
        <p:txBody>
          <a:bodyPr/>
          <a:lstStyle>
            <a:lvl1pPr marL="285750" marR="0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GB" sz="1600" b="0" i="0" baseline="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r>
              <a:rPr lang="en-GB" dirty="0" smtClean="0"/>
              <a:t>Click icon to add table - </a:t>
            </a:r>
            <a:r>
              <a:rPr lang="en-GB" noProof="0" dirty="0" smtClean="0"/>
              <a:t>Verdana font will be automatically applied.</a:t>
            </a:r>
            <a:br>
              <a:rPr lang="en-GB" noProof="0" dirty="0" smtClean="0"/>
            </a:br>
            <a:r>
              <a:rPr lang="en-GB" noProof="0" dirty="0" smtClean="0"/>
              <a:t>If you want to copy and paste from MS Word or Excel, use the paste option “Use Destination Theme”, otherwise Verdana will have to be manually applied.</a:t>
            </a:r>
            <a:br>
              <a:rPr lang="en-GB" noProof="0" dirty="0" smtClean="0"/>
            </a:br>
            <a:r>
              <a:rPr lang="en-GB" noProof="0" dirty="0" smtClean="0"/>
              <a:t>The colour and style can modified by selecting “Table Style” under the “Table Tools Design” tab.</a:t>
            </a:r>
            <a:br>
              <a:rPr lang="en-GB" noProof="0" dirty="0" smtClean="0"/>
            </a:br>
            <a:r>
              <a:rPr lang="en-GB" noProof="0" dirty="0" smtClean="0"/>
              <a:t>If possible avoid pasting the table as an image </a:t>
            </a:r>
            <a:br>
              <a:rPr lang="en-GB" noProof="0" dirty="0" smtClean="0"/>
            </a:br>
            <a:r>
              <a:rPr lang="en-GB" noProof="0" dirty="0" smtClean="0"/>
              <a:t>If possible avoid font sizes below 14 pt.</a:t>
            </a:r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264000" y="5943600"/>
            <a:ext cx="116640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baseline="0">
                <a:solidFill>
                  <a:schemeClr val="tx1"/>
                </a:solidFill>
                <a:latin typeface="+mn-lt"/>
                <a:ea typeface="+mn-lt" panose="020B0604030504040204" pitchFamily="34" charset="0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 smtClean="0"/>
              <a:t>Click to add source/note – For non-OECD/NEA material, make sure that you have the publisher's or author's permission and all sources are correctly cited. See the BIPs page for more information, http://intranet.oecd-nea.org/content/staff/basic.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263525" y="1225550"/>
            <a:ext cx="5756275" cy="298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1" baseline="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1pPr>
          </a:lstStyle>
          <a:p>
            <a:pPr lvl="0"/>
            <a:r>
              <a:rPr lang="en-GB" noProof="0" dirty="0" smtClean="0"/>
              <a:t>Click to add table title</a:t>
            </a:r>
            <a:endParaRPr lang="en-GB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248400" y="1225550"/>
            <a:ext cx="5679600" cy="46418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spcAft>
                <a:spcPts val="1200"/>
              </a:spcAft>
              <a:buNone/>
              <a:defRPr sz="1800" b="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1pPr>
            <a:lvl2pPr marL="216000" indent="-216000">
              <a:spcBef>
                <a:spcPts val="0"/>
              </a:spcBef>
              <a:spcAft>
                <a:spcPts val="600"/>
              </a:spcAft>
              <a:defRPr sz="16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2pPr>
            <a:lvl3pPr marL="432000" indent="-216000">
              <a:spcBef>
                <a:spcPts val="0"/>
              </a:spcBef>
              <a:spcAft>
                <a:spcPts val="600"/>
              </a:spcAft>
              <a:defRPr sz="16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3pPr>
            <a:lvl4pPr marL="648000" indent="-216000">
              <a:spcBef>
                <a:spcPts val="0"/>
              </a:spcBef>
              <a:spcAft>
                <a:spcPts val="600"/>
              </a:spcAft>
              <a:defRPr sz="16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4pPr>
            <a:lvl5pPr marL="864000" indent="-216000">
              <a:spcBef>
                <a:spcPts val="0"/>
              </a:spcBef>
              <a:spcAft>
                <a:spcPts val="600"/>
              </a:spcAft>
              <a:defRPr sz="16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5pPr>
            <a:lvl6pPr>
              <a:defRPr sz="16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6pPr>
            <a:lvl7pPr>
              <a:defRPr sz="16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7pPr>
            <a:lvl8pPr>
              <a:defRPr sz="160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defRPr>
            </a:lvl8pPr>
          </a:lstStyle>
          <a:p>
            <a:pPr lvl="0"/>
            <a:r>
              <a:rPr lang="en-GB" noProof="0" dirty="0" smtClean="0"/>
              <a:t>Click to add picture talking points.</a:t>
            </a:r>
            <a:br>
              <a:rPr lang="en-GB" noProof="0" dirty="0" smtClean="0"/>
            </a:br>
            <a:r>
              <a:rPr lang="en-GB" noProof="0" dirty="0" smtClean="0"/>
              <a:t>When pasting text into a text box, use the paste option “Use Destination Theme” or “keep Text Only”.</a:t>
            </a:r>
            <a:br>
              <a:rPr lang="en-GB" noProof="0" dirty="0" smtClean="0"/>
            </a:br>
            <a:r>
              <a:rPr lang="en-GB" noProof="0" dirty="0" smtClean="0"/>
              <a:t>Font is automatically set as Verdana. </a:t>
            </a:r>
            <a:br>
              <a:rPr lang="en-GB" noProof="0" dirty="0" smtClean="0"/>
            </a:br>
            <a:r>
              <a:rPr lang="en-GB" noProof="0" dirty="0" smtClean="0"/>
              <a:t>Avoid using font sizes below 16 pt.</a:t>
            </a:r>
          </a:p>
        </p:txBody>
      </p:sp>
    </p:spTree>
    <p:extLst>
      <p:ext uri="{BB962C8B-B14F-4D97-AF65-F5344CB8AC3E}">
        <p14:creationId xmlns:p14="http://schemas.microsoft.com/office/powerpoint/2010/main" val="35592304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477000"/>
            <a:ext cx="12192000" cy="381000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80000" algn="l" eaLnBrk="1" hangingPunct="1">
              <a:defRPr/>
            </a:pPr>
            <a:r>
              <a:rPr lang="en-US" sz="700" b="1" dirty="0" smtClean="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  <a:cs typeface="Arial" pitchFamily="34" charset="0"/>
              </a:rPr>
              <a:t>© 2023 OECD/NEA</a:t>
            </a:r>
            <a:endParaRPr lang="en-US" sz="700" b="1" dirty="0">
              <a:solidFill>
                <a:srgbClr val="006699"/>
              </a:solidFill>
              <a:latin typeface="+mn-lt" panose="020B0604030504040204" pitchFamily="34" charset="0"/>
              <a:ea typeface="+mn-lt" panose="020B0604030504040204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10439400" y="6536694"/>
            <a:ext cx="1600200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fld id="{EE27CC96-3518-487B-96D3-A00378B46DDB}" type="slidenum">
              <a:rPr lang="fr-FR" sz="1100" b="1" smtClean="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</a:rPr>
              <a:pPr algn="r"/>
              <a:t>‹#›</a:t>
            </a:fld>
            <a:endParaRPr lang="en-GB" sz="1100" b="1" dirty="0">
              <a:solidFill>
                <a:srgbClr val="006699"/>
              </a:solidFill>
              <a:latin typeface="+mn-lt" panose="020B0604030504040204" pitchFamily="34" charset="0"/>
              <a:ea typeface="+mn-lt" panose="020B0604030504040204" pitchFamily="34" charset="0"/>
            </a:endParaRPr>
          </a:p>
        </p:txBody>
      </p:sp>
      <p:sp>
        <p:nvSpPr>
          <p:cNvPr id="3" name="Rectangle 2"/>
          <p:cNvSpPr/>
          <p:nvPr userDrawn="1"/>
        </p:nvSpPr>
        <p:spPr>
          <a:xfrm>
            <a:off x="5451433" y="6559777"/>
            <a:ext cx="128913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800" b="1" kern="1200" dirty="0" smtClean="0">
                <a:solidFill>
                  <a:srgbClr val="006699"/>
                </a:solidFill>
                <a:latin typeface="+mn-lt" panose="020B0604030504040204" pitchFamily="34" charset="0"/>
                <a:ea typeface="+mn-lt" panose="020B0604030504040204" pitchFamily="34" charset="0"/>
                <a:cs typeface="Arial" pitchFamily="34" charset="0"/>
              </a:rPr>
              <a:t>www.oecd-nea.org</a:t>
            </a:r>
            <a:endParaRPr lang="en-GB" sz="800" b="1" kern="1200" dirty="0">
              <a:solidFill>
                <a:srgbClr val="006699"/>
              </a:solidFill>
              <a:latin typeface="+mn-lt" panose="020B0604030504040204" pitchFamily="34" charset="0"/>
              <a:ea typeface="+mn-lt" panose="020B0604030504040204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0" y="0"/>
            <a:ext cx="12192000" cy="997200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hangingPunct="1">
              <a:defRPr/>
            </a:pPr>
            <a:endParaRPr lang="en-US" sz="800" dirty="0">
              <a:solidFill>
                <a:srgbClr val="006699"/>
              </a:solidFill>
              <a:latin typeface="+mn-lt" panose="020B0604030504040204" pitchFamily="34" charset="0"/>
              <a:ea typeface="+mn-lt" panose="020B0604030504040204" pitchFamily="34" charset="0"/>
              <a:cs typeface="Arial" pitchFamily="34" charset="0"/>
            </a:endParaRPr>
          </a:p>
        </p:txBody>
      </p:sp>
      <p:sp>
        <p:nvSpPr>
          <p:cNvPr id="4" name="Title Placeholder 3"/>
          <p:cNvSpPr>
            <a:spLocks noGrp="1"/>
          </p:cNvSpPr>
          <p:nvPr>
            <p:ph type="title"/>
          </p:nvPr>
        </p:nvSpPr>
        <p:spPr>
          <a:xfrm>
            <a:off x="228600" y="152401"/>
            <a:ext cx="117348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228600" y="1371600"/>
            <a:ext cx="11734800" cy="44275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1" r:id="rId1"/>
    <p:sldLayoutId id="2147484223" r:id="rId2"/>
    <p:sldLayoutId id="2147484227" r:id="rId3"/>
    <p:sldLayoutId id="2147484225" r:id="rId4"/>
    <p:sldLayoutId id="2147484210" r:id="rId5"/>
    <p:sldLayoutId id="2147484226" r:id="rId6"/>
    <p:sldLayoutId id="2147484228" r:id="rId7"/>
    <p:sldLayoutId id="2147484231" r:id="rId8"/>
    <p:sldLayoutId id="2147484222" r:id="rId9"/>
    <p:sldLayoutId id="2147484230" r:id="rId10"/>
    <p:sldLayoutId id="2147484229" r:id="rId11"/>
    <p:sldLayoutId id="2147484236" r:id="rId12"/>
    <p:sldLayoutId id="2147484235" r:id="rId13"/>
    <p:sldLayoutId id="2147484237" r:id="rId14"/>
    <p:sldLayoutId id="2147484233" r:id="rId15"/>
    <p:sldLayoutId id="2147484234" r:id="rId16"/>
  </p:sldLayoutIdLst>
  <p:transition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accent1"/>
          </a:solidFill>
          <a:latin typeface="+mj-lt"/>
          <a:ea typeface="+mj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ts val="600"/>
        </a:spcBef>
        <a:spcAft>
          <a:spcPts val="0"/>
        </a:spcAft>
        <a:buFont typeface="Arial" panose="020B0604020202020204" pitchFamily="34" charset="0"/>
        <a:buChar char="•"/>
        <a:defRPr sz="2000" b="0" kern="1200" baseline="0">
          <a:solidFill>
            <a:schemeClr val="accent1"/>
          </a:solidFill>
          <a:latin typeface="+mj-lt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ts val="600"/>
        </a:spcBef>
        <a:spcAft>
          <a:spcPts val="0"/>
        </a:spcAft>
        <a:buFont typeface="Arial" panose="020B0604020202020204" pitchFamily="34" charset="0"/>
        <a:buChar char="–"/>
        <a:defRPr sz="2000" b="0" kern="1200" baseline="0">
          <a:solidFill>
            <a:schemeClr val="accent1"/>
          </a:solidFill>
          <a:latin typeface="+mj-lt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ts val="600"/>
        </a:spcBef>
        <a:spcAft>
          <a:spcPts val="0"/>
        </a:spcAft>
        <a:buFont typeface="Arial" panose="020B0604020202020204" pitchFamily="34" charset="0"/>
        <a:buChar char="•"/>
        <a:defRPr sz="1800" b="0" kern="1200" baseline="0">
          <a:solidFill>
            <a:schemeClr val="accent1"/>
          </a:solidFill>
          <a:latin typeface="+mj-lt"/>
          <a:ea typeface="+mn-ea"/>
          <a:cs typeface="Arial" charset="0"/>
        </a:defRPr>
      </a:lvl3pPr>
      <a:lvl4pPr marL="1600200" indent="-228600" algn="l" rtl="0" eaLnBrk="0" fontAlgn="base" hangingPunct="0">
        <a:spcBef>
          <a:spcPts val="600"/>
        </a:spcBef>
        <a:spcAft>
          <a:spcPts val="0"/>
        </a:spcAft>
        <a:buFont typeface="Arial" panose="020B0604020202020204" pitchFamily="34" charset="0"/>
        <a:buChar char="–"/>
        <a:defRPr sz="1800" b="0" kern="1200" baseline="0">
          <a:solidFill>
            <a:schemeClr val="accent1"/>
          </a:solidFill>
          <a:latin typeface="+mj-lt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ts val="600"/>
        </a:spcBef>
        <a:spcAft>
          <a:spcPts val="0"/>
        </a:spcAft>
        <a:buFont typeface="Arial" panose="020B0604020202020204" pitchFamily="34" charset="0"/>
        <a:buChar char="»"/>
        <a:defRPr sz="1800" b="0" kern="1200" baseline="0">
          <a:solidFill>
            <a:schemeClr val="accent1"/>
          </a:solidFill>
          <a:latin typeface="+mj-lt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960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9" r:id="rId1"/>
    <p:sldLayoutId id="2147484238" r:id="rId2"/>
    <p:sldLayoutId id="2147484215" r:id="rId3"/>
    <p:sldLayoutId id="2147484224" r:id="rId4"/>
    <p:sldLayoutId id="2147484213" r:id="rId5"/>
    <p:sldLayoutId id="2147484220" r:id="rId6"/>
    <p:sldLayoutId id="2147484214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343400" y="6477000"/>
            <a:ext cx="7848600" cy="381000"/>
          </a:xfrm>
        </p:spPr>
        <p:txBody>
          <a:bodyPr/>
          <a:lstStyle/>
          <a:p>
            <a:r>
              <a:rPr lang="en-US" dirty="0"/>
              <a:t>Radiological protection during armed conflict: Improving regulatory resilience and operational </a:t>
            </a:r>
            <a:r>
              <a:rPr lang="en-US" dirty="0" smtClean="0"/>
              <a:t>applications 22-24 November 2023, Oslo, Norway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 smtClean="0"/>
              <a:t>Summary</a:t>
            </a:r>
            <a:r>
              <a:rPr lang="nb-NO" dirty="0" smtClean="0"/>
              <a:t> </a:t>
            </a:r>
            <a:r>
              <a:rPr lang="en-150" dirty="0" smtClean="0"/>
              <a:t>–</a:t>
            </a:r>
            <a:r>
              <a:rPr lang="nb-NO" dirty="0" smtClean="0"/>
              <a:t> </a:t>
            </a:r>
            <a:r>
              <a:rPr lang="nb-NO" dirty="0" err="1" smtClean="0"/>
              <a:t>Topic</a:t>
            </a:r>
            <a:r>
              <a:rPr lang="nb-NO" dirty="0" smtClean="0"/>
              <a:t> 2 </a:t>
            </a:r>
            <a:r>
              <a:rPr lang="en-150" dirty="0" smtClean="0"/>
              <a:t>–</a:t>
            </a:r>
            <a:r>
              <a:rPr lang="nb-NO" dirty="0" smtClean="0"/>
              <a:t> </a:t>
            </a:r>
            <a:r>
              <a:rPr lang="nb-NO" dirty="0" err="1" smtClean="0"/>
              <a:t>What</a:t>
            </a:r>
            <a:r>
              <a:rPr lang="nb-NO" dirty="0" smtClean="0"/>
              <a:t> </a:t>
            </a:r>
            <a:r>
              <a:rPr lang="nb-NO" dirty="0" err="1" smtClean="0"/>
              <a:t>if</a:t>
            </a:r>
            <a:r>
              <a:rPr lang="nb-NO" dirty="0" smtClean="0"/>
              <a:t> session </a:t>
            </a:r>
            <a:br>
              <a:rPr lang="nb-NO" dirty="0" smtClean="0"/>
            </a:b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605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6700" y="228600"/>
            <a:ext cx="11664000" cy="762000"/>
          </a:xfrm>
        </p:spPr>
        <p:txBody>
          <a:bodyPr>
            <a:noAutofit/>
          </a:bodyPr>
          <a:lstStyle/>
          <a:p>
            <a:pPr lvl="0"/>
            <a:r>
              <a:rPr lang="en-US" sz="1600" dirty="0"/>
              <a:t>Q1- How should existing communication plans be adapted to the unique challenges posed by armed conflict? Do they need to be tailored to the complexities of a conflict situation at the local, national and international levels? </a:t>
            </a:r>
            <a:endParaRPr lang="en-US" sz="1400" b="0" i="1" dirty="0">
              <a:solidFill>
                <a:srgbClr val="FF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66700" y="1023257"/>
            <a:ext cx="11658600" cy="47244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b="1" dirty="0" smtClean="0">
                <a:solidFill>
                  <a:schemeClr val="tx1"/>
                </a:solidFill>
              </a:rPr>
              <a:t>Perspective </a:t>
            </a:r>
            <a:r>
              <a:rPr lang="en-US" b="1" dirty="0">
                <a:solidFill>
                  <a:schemeClr val="tx1"/>
                </a:solidFill>
              </a:rPr>
              <a:t>from the </a:t>
            </a:r>
            <a:r>
              <a:rPr lang="en-US" b="1" dirty="0" smtClean="0">
                <a:solidFill>
                  <a:schemeClr val="tx1"/>
                </a:solidFill>
              </a:rPr>
              <a:t>country </a:t>
            </a:r>
            <a:r>
              <a:rPr lang="en-US" b="1" dirty="0">
                <a:solidFill>
                  <a:schemeClr val="tx1"/>
                </a:solidFill>
              </a:rPr>
              <a:t>in </a:t>
            </a:r>
            <a:r>
              <a:rPr lang="en-US" b="1" dirty="0" smtClean="0">
                <a:solidFill>
                  <a:schemeClr val="tx1"/>
                </a:solidFill>
              </a:rPr>
              <a:t>the conflict</a:t>
            </a:r>
            <a:endParaRPr lang="en-US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Governance</a:t>
            </a:r>
            <a:r>
              <a:rPr lang="en-US" dirty="0" smtClean="0">
                <a:solidFill>
                  <a:schemeClr val="tx1"/>
                </a:solidFill>
              </a:rPr>
              <a:t>: Integrate </a:t>
            </a:r>
            <a:r>
              <a:rPr lang="en-US" dirty="0">
                <a:solidFill>
                  <a:schemeClr val="tx1"/>
                </a:solidFill>
              </a:rPr>
              <a:t>the communication plan into the state and military's framework to </a:t>
            </a:r>
            <a:r>
              <a:rPr lang="en-US" dirty="0" smtClean="0">
                <a:solidFill>
                  <a:schemeClr val="tx1"/>
                </a:solidFill>
              </a:rPr>
              <a:t>establish one official voice</a:t>
            </a:r>
            <a:endParaRPr lang="en-US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Familiarity</a:t>
            </a:r>
            <a:r>
              <a:rPr lang="en-US" dirty="0" smtClean="0">
                <a:solidFill>
                  <a:schemeClr val="tx1"/>
                </a:solidFill>
              </a:rPr>
              <a:t>: Ensure </a:t>
            </a:r>
            <a:r>
              <a:rPr lang="en-US" dirty="0">
                <a:solidFill>
                  <a:schemeClr val="tx1"/>
                </a:solidFill>
              </a:rPr>
              <a:t>public awareness of the designated channels and senders to foster </a:t>
            </a:r>
            <a:r>
              <a:rPr lang="en-US" dirty="0" smtClean="0">
                <a:solidFill>
                  <a:schemeClr val="tx1"/>
                </a:solidFill>
              </a:rPr>
              <a:t>trust. Build this trust and familiarity during peacetime</a:t>
            </a:r>
            <a:endParaRPr lang="en-US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Technology Risk</a:t>
            </a:r>
            <a:r>
              <a:rPr lang="en-US" dirty="0" smtClean="0">
                <a:solidFill>
                  <a:schemeClr val="tx1"/>
                </a:solidFill>
              </a:rPr>
              <a:t>: Implement </a:t>
            </a:r>
            <a:r>
              <a:rPr lang="en-US" dirty="0">
                <a:solidFill>
                  <a:schemeClr val="tx1"/>
                </a:solidFill>
              </a:rPr>
              <a:t>contingency measures for communication channels, considering potential interference or disruptions during conflict </a:t>
            </a:r>
            <a:r>
              <a:rPr lang="en-US" dirty="0" smtClean="0">
                <a:solidFill>
                  <a:schemeClr val="tx1"/>
                </a:solidFill>
              </a:rPr>
              <a:t>situations</a:t>
            </a:r>
            <a:endParaRPr lang="en-US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Rationale </a:t>
            </a:r>
            <a:r>
              <a:rPr lang="en-US" b="1" dirty="0">
                <a:solidFill>
                  <a:schemeClr val="tx1"/>
                </a:solidFill>
              </a:rPr>
              <a:t>for </a:t>
            </a:r>
            <a:r>
              <a:rPr lang="en-US" b="1" dirty="0" smtClean="0">
                <a:solidFill>
                  <a:schemeClr val="tx1"/>
                </a:solidFill>
              </a:rPr>
              <a:t>Actions</a:t>
            </a:r>
            <a:r>
              <a:rPr lang="en-US" dirty="0" smtClean="0">
                <a:solidFill>
                  <a:schemeClr val="tx1"/>
                </a:solidFill>
              </a:rPr>
              <a:t>: </a:t>
            </a:r>
            <a:r>
              <a:rPr lang="en-US" dirty="0" err="1" smtClean="0">
                <a:solidFill>
                  <a:schemeClr val="tx1"/>
                </a:solidFill>
              </a:rPr>
              <a:t>Emphasise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the importance of explaining the reasons behind actions rather than merely providing </a:t>
            </a:r>
            <a:r>
              <a:rPr lang="en-US" dirty="0" smtClean="0">
                <a:solidFill>
                  <a:schemeClr val="tx1"/>
                </a:solidFill>
              </a:rPr>
              <a:t>instructions</a:t>
            </a:r>
            <a:endParaRPr lang="en-US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Adaptability </a:t>
            </a:r>
            <a:r>
              <a:rPr lang="en-US" b="1" dirty="0">
                <a:solidFill>
                  <a:schemeClr val="tx1"/>
                </a:solidFill>
              </a:rPr>
              <a:t>in Armed </a:t>
            </a:r>
            <a:r>
              <a:rPr lang="en-US" b="1" dirty="0" smtClean="0">
                <a:solidFill>
                  <a:schemeClr val="tx1"/>
                </a:solidFill>
              </a:rPr>
              <a:t>Conflict</a:t>
            </a:r>
            <a:r>
              <a:rPr lang="en-US" dirty="0" smtClean="0">
                <a:solidFill>
                  <a:schemeClr val="tx1"/>
                </a:solidFill>
              </a:rPr>
              <a:t>: Incorporate </a:t>
            </a:r>
            <a:r>
              <a:rPr lang="en-US" dirty="0">
                <a:solidFill>
                  <a:schemeClr val="tx1"/>
                </a:solidFill>
              </a:rPr>
              <a:t>provisions for alternative communication channels in the communication plans for times of armed </a:t>
            </a:r>
            <a:r>
              <a:rPr lang="en-US" dirty="0" smtClean="0">
                <a:solidFill>
                  <a:schemeClr val="tx1"/>
                </a:solidFill>
              </a:rPr>
              <a:t>conflict</a:t>
            </a:r>
            <a:endParaRPr lang="en-US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Effective </a:t>
            </a:r>
            <a:r>
              <a:rPr lang="en-US" b="1" dirty="0">
                <a:solidFill>
                  <a:schemeClr val="tx1"/>
                </a:solidFill>
              </a:rPr>
              <a:t>Communication </a:t>
            </a:r>
            <a:r>
              <a:rPr lang="en-US" b="1" dirty="0" smtClean="0">
                <a:solidFill>
                  <a:schemeClr val="tx1"/>
                </a:solidFill>
              </a:rPr>
              <a:t>Strategies</a:t>
            </a:r>
            <a:r>
              <a:rPr lang="en-US" dirty="0" smtClean="0">
                <a:solidFill>
                  <a:schemeClr val="tx1"/>
                </a:solidFill>
              </a:rPr>
              <a:t>: </a:t>
            </a:r>
            <a:r>
              <a:rPr lang="en-US" dirty="0" err="1" smtClean="0">
                <a:solidFill>
                  <a:schemeClr val="tx1"/>
                </a:solidFill>
              </a:rPr>
              <a:t>Prioritise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concise messaging and </a:t>
            </a:r>
            <a:r>
              <a:rPr lang="en-US" dirty="0" err="1" smtClean="0">
                <a:solidFill>
                  <a:schemeClr val="tx1"/>
                </a:solidFill>
              </a:rPr>
              <a:t>utilise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radio as the primary medium for optimal communication </a:t>
            </a:r>
            <a:r>
              <a:rPr lang="en-US" dirty="0" smtClean="0">
                <a:solidFill>
                  <a:schemeClr val="tx1"/>
                </a:solidFill>
              </a:rPr>
              <a:t>efficacy</a:t>
            </a:r>
            <a:endParaRPr lang="en-GB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24224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6700" y="228600"/>
            <a:ext cx="11664000" cy="762000"/>
          </a:xfrm>
        </p:spPr>
        <p:txBody>
          <a:bodyPr>
            <a:noAutofit/>
          </a:bodyPr>
          <a:lstStyle/>
          <a:p>
            <a:pPr lvl="0"/>
            <a:r>
              <a:rPr lang="en-US" sz="1600" dirty="0"/>
              <a:t>Q1- How should existing communication plans be adapted to the unique challenges posed by armed conflict? Do they need to be tailored to the complexities of a conflict situation at the local, national and international levels? </a:t>
            </a:r>
            <a:endParaRPr lang="en-US" sz="1400" b="0" i="1" dirty="0">
              <a:solidFill>
                <a:srgbClr val="FF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2100" y="1143000"/>
            <a:ext cx="11658600" cy="47244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nb-NO" b="1" dirty="0" err="1" smtClean="0">
                <a:solidFill>
                  <a:schemeClr val="tx1"/>
                </a:solidFill>
              </a:rPr>
              <a:t>Perspective</a:t>
            </a:r>
            <a:r>
              <a:rPr lang="nb-NO" b="1" dirty="0" smtClean="0">
                <a:solidFill>
                  <a:schemeClr val="tx1"/>
                </a:solidFill>
              </a:rPr>
              <a:t> from a </a:t>
            </a:r>
            <a:r>
              <a:rPr lang="en-GB" b="1" dirty="0">
                <a:solidFill>
                  <a:schemeClr val="tx1"/>
                </a:solidFill>
              </a:rPr>
              <a:t>neighbouring</a:t>
            </a:r>
            <a:r>
              <a:rPr lang="nb-NO" b="1" dirty="0" smtClean="0">
                <a:solidFill>
                  <a:schemeClr val="tx1"/>
                </a:solidFill>
              </a:rPr>
              <a:t> country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Shortcomings </a:t>
            </a:r>
            <a:r>
              <a:rPr lang="en-US" b="1" dirty="0">
                <a:solidFill>
                  <a:schemeClr val="tx1"/>
                </a:solidFill>
              </a:rPr>
              <a:t>in Communication </a:t>
            </a:r>
            <a:r>
              <a:rPr lang="en-US" b="1" dirty="0" smtClean="0">
                <a:solidFill>
                  <a:schemeClr val="tx1"/>
                </a:solidFill>
              </a:rPr>
              <a:t>Planning</a:t>
            </a:r>
            <a:r>
              <a:rPr lang="en-US" dirty="0" smtClean="0">
                <a:solidFill>
                  <a:schemeClr val="tx1"/>
                </a:solidFill>
              </a:rPr>
              <a:t>: Address </a:t>
            </a:r>
            <a:r>
              <a:rPr lang="en-US" dirty="0">
                <a:solidFill>
                  <a:schemeClr val="tx1"/>
                </a:solidFill>
              </a:rPr>
              <a:t>the tendency of communication plans to focus solely on short-term needs. Anticipate and carefully consider aspects that should not be </a:t>
            </a:r>
            <a:r>
              <a:rPr lang="en-US" dirty="0" smtClean="0">
                <a:solidFill>
                  <a:schemeClr val="tx1"/>
                </a:solidFill>
              </a:rPr>
              <a:t>communicated</a:t>
            </a:r>
            <a:endParaRPr lang="en-US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Potential Misinformation</a:t>
            </a:r>
            <a:r>
              <a:rPr lang="en-US" dirty="0" smtClean="0">
                <a:solidFill>
                  <a:schemeClr val="tx1"/>
                </a:solidFill>
              </a:rPr>
              <a:t>: </a:t>
            </a:r>
            <a:r>
              <a:rPr lang="en-US" dirty="0" err="1" smtClean="0">
                <a:solidFill>
                  <a:schemeClr val="tx1"/>
                </a:solidFill>
              </a:rPr>
              <a:t>Recognise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the possibility of misinformation from the aggressor, where inducing panic might be the intended </a:t>
            </a:r>
            <a:r>
              <a:rPr lang="en-US" dirty="0" smtClean="0">
                <a:solidFill>
                  <a:schemeClr val="tx1"/>
                </a:solidFill>
              </a:rPr>
              <a:t>outcome</a:t>
            </a:r>
            <a:endParaRPr lang="en-US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Collaborative Communication</a:t>
            </a:r>
            <a:r>
              <a:rPr lang="en-US" dirty="0" smtClean="0">
                <a:solidFill>
                  <a:schemeClr val="tx1"/>
                </a:solidFill>
              </a:rPr>
              <a:t>: Advocate </a:t>
            </a:r>
            <a:r>
              <a:rPr lang="en-US" dirty="0">
                <a:solidFill>
                  <a:schemeClr val="tx1"/>
                </a:solidFill>
              </a:rPr>
              <a:t>for joint communication efforts with various services, including our own military, to enhance coherence and </a:t>
            </a:r>
            <a:r>
              <a:rPr lang="en-US" dirty="0" smtClean="0">
                <a:solidFill>
                  <a:schemeClr val="tx1"/>
                </a:solidFill>
              </a:rPr>
              <a:t>effectiveness</a:t>
            </a:r>
            <a:endParaRPr lang="en-US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Secure </a:t>
            </a:r>
            <a:r>
              <a:rPr lang="en-US" b="1" dirty="0">
                <a:solidFill>
                  <a:schemeClr val="tx1"/>
                </a:solidFill>
              </a:rPr>
              <a:t>Communication </a:t>
            </a:r>
            <a:r>
              <a:rPr lang="en-US" b="1" dirty="0" smtClean="0">
                <a:solidFill>
                  <a:schemeClr val="tx1"/>
                </a:solidFill>
              </a:rPr>
              <a:t>Channels</a:t>
            </a:r>
            <a:r>
              <a:rPr lang="en-US" dirty="0" smtClean="0">
                <a:solidFill>
                  <a:schemeClr val="tx1"/>
                </a:solidFill>
              </a:rPr>
              <a:t>: </a:t>
            </a:r>
            <a:r>
              <a:rPr lang="en-US" dirty="0" err="1" smtClean="0">
                <a:solidFill>
                  <a:schemeClr val="tx1"/>
                </a:solidFill>
              </a:rPr>
              <a:t>Emphasise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the necessity of restricting communication channels and transmitting information through secure systems to safeguard sensitive </a:t>
            </a:r>
            <a:r>
              <a:rPr lang="en-US" dirty="0" smtClean="0">
                <a:solidFill>
                  <a:schemeClr val="tx1"/>
                </a:solidFill>
              </a:rPr>
              <a:t>information</a:t>
            </a:r>
            <a:endParaRPr lang="en-US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Resilient </a:t>
            </a:r>
            <a:r>
              <a:rPr lang="en-US" b="1" dirty="0">
                <a:solidFill>
                  <a:schemeClr val="tx1"/>
                </a:solidFill>
              </a:rPr>
              <a:t>National Warning </a:t>
            </a:r>
            <a:r>
              <a:rPr lang="en-US" b="1" dirty="0" smtClean="0">
                <a:solidFill>
                  <a:schemeClr val="tx1"/>
                </a:solidFill>
              </a:rPr>
              <a:t>Systems</a:t>
            </a:r>
            <a:r>
              <a:rPr lang="en-US" dirty="0" smtClean="0">
                <a:solidFill>
                  <a:schemeClr val="tx1"/>
                </a:solidFill>
              </a:rPr>
              <a:t>: Develop </a:t>
            </a:r>
            <a:r>
              <a:rPr lang="en-US" dirty="0">
                <a:solidFill>
                  <a:schemeClr val="tx1"/>
                </a:solidFill>
              </a:rPr>
              <a:t>plans for resilient national warning systems capable of transmitting messages to regional or local levels. Include strategies for communication in case the primary system is </a:t>
            </a:r>
            <a:r>
              <a:rPr lang="en-US" dirty="0" smtClean="0">
                <a:solidFill>
                  <a:schemeClr val="tx1"/>
                </a:solidFill>
              </a:rPr>
              <a:t>incapacitated</a:t>
            </a:r>
            <a:endParaRPr lang="en-GB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148770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6700" y="152400"/>
            <a:ext cx="11664000" cy="540000"/>
          </a:xfrm>
        </p:spPr>
        <p:txBody>
          <a:bodyPr>
            <a:noAutofit/>
          </a:bodyPr>
          <a:lstStyle/>
          <a:p>
            <a:pPr lvl="0"/>
            <a:r>
              <a:rPr lang="en-US" sz="1600" dirty="0"/>
              <a:t>Q2- Are there different communities (e.g., emergency responders, conflict evacuees, voluntary rescue personnel) that need to be considered in communication plans during armed conflict?</a:t>
            </a:r>
            <a:br>
              <a:rPr lang="en-US" sz="1600" dirty="0"/>
            </a:br>
            <a:endParaRPr lang="en-US" sz="1400" b="0" i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2100" y="559834"/>
            <a:ext cx="11658600" cy="47244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nb-NO" b="1" dirty="0" err="1">
                <a:solidFill>
                  <a:schemeClr val="tx1"/>
                </a:solidFill>
              </a:rPr>
              <a:t>Perspective</a:t>
            </a:r>
            <a:r>
              <a:rPr lang="nb-NO" b="1" dirty="0">
                <a:solidFill>
                  <a:schemeClr val="tx1"/>
                </a:solidFill>
              </a:rPr>
              <a:t> from </a:t>
            </a:r>
            <a:r>
              <a:rPr lang="nb-NO" b="1" dirty="0" err="1">
                <a:solidFill>
                  <a:schemeClr val="tx1"/>
                </a:solidFill>
              </a:rPr>
              <a:t>the</a:t>
            </a:r>
            <a:r>
              <a:rPr lang="nb-NO" b="1" dirty="0">
                <a:solidFill>
                  <a:schemeClr val="tx1"/>
                </a:solidFill>
              </a:rPr>
              <a:t> country in </a:t>
            </a:r>
            <a:r>
              <a:rPr lang="nb-NO" b="1" dirty="0" err="1">
                <a:solidFill>
                  <a:schemeClr val="tx1"/>
                </a:solidFill>
              </a:rPr>
              <a:t>the</a:t>
            </a:r>
            <a:r>
              <a:rPr lang="nb-NO" b="1" dirty="0">
                <a:solidFill>
                  <a:schemeClr val="tx1"/>
                </a:solidFill>
              </a:rPr>
              <a:t> </a:t>
            </a:r>
            <a:r>
              <a:rPr lang="nb-NO" b="1" dirty="0" err="1" smtClean="0">
                <a:solidFill>
                  <a:schemeClr val="tx1"/>
                </a:solidFill>
              </a:rPr>
              <a:t>conflict</a:t>
            </a:r>
            <a:endParaRPr lang="en-US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Military Personnel</a:t>
            </a:r>
            <a:r>
              <a:rPr lang="en-US" dirty="0" smtClean="0">
                <a:solidFill>
                  <a:schemeClr val="tx1"/>
                </a:solidFill>
              </a:rPr>
              <a:t>: </a:t>
            </a:r>
            <a:r>
              <a:rPr lang="en-GB" dirty="0" smtClean="0">
                <a:solidFill>
                  <a:schemeClr val="tx1"/>
                </a:solidFill>
              </a:rPr>
              <a:t>Recognise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the unique communication needs of military </a:t>
            </a:r>
            <a:r>
              <a:rPr lang="en-US" dirty="0" smtClean="0">
                <a:solidFill>
                  <a:schemeClr val="tx1"/>
                </a:solidFill>
              </a:rPr>
              <a:t>personnel </a:t>
            </a:r>
          </a:p>
          <a:p>
            <a:pPr marL="0" indent="0">
              <a:buNone/>
            </a:pPr>
            <a:r>
              <a:rPr lang="nb-NO" b="1" dirty="0" err="1" smtClean="0">
                <a:solidFill>
                  <a:schemeClr val="tx1"/>
                </a:solidFill>
              </a:rPr>
              <a:t>Indigenous</a:t>
            </a:r>
            <a:r>
              <a:rPr lang="nb-NO" b="1" dirty="0" smtClean="0">
                <a:solidFill>
                  <a:schemeClr val="tx1"/>
                </a:solidFill>
              </a:rPr>
              <a:t> </a:t>
            </a:r>
            <a:r>
              <a:rPr lang="nb-NO" b="1" dirty="0" err="1" smtClean="0">
                <a:solidFill>
                  <a:schemeClr val="tx1"/>
                </a:solidFill>
              </a:rPr>
              <a:t>communities</a:t>
            </a:r>
            <a:r>
              <a:rPr lang="nb-NO" b="1" dirty="0" smtClean="0">
                <a:solidFill>
                  <a:schemeClr val="tx1"/>
                </a:solidFill>
              </a:rPr>
              <a:t>: </a:t>
            </a:r>
            <a:r>
              <a:rPr lang="nb-NO" dirty="0" smtClean="0">
                <a:solidFill>
                  <a:schemeClr val="tx1"/>
                </a:solidFill>
              </a:rPr>
              <a:t>Ensure </a:t>
            </a:r>
            <a:r>
              <a:rPr lang="nb-NO" dirty="0" err="1" smtClean="0">
                <a:solidFill>
                  <a:schemeClr val="tx1"/>
                </a:solidFill>
              </a:rPr>
              <a:t>communication</a:t>
            </a:r>
            <a:r>
              <a:rPr lang="nb-NO" dirty="0" smtClean="0">
                <a:solidFill>
                  <a:schemeClr val="tx1"/>
                </a:solidFill>
              </a:rPr>
              <a:t> </a:t>
            </a:r>
            <a:r>
              <a:rPr lang="nb-NO" dirty="0" err="1" smtClean="0">
                <a:solidFill>
                  <a:schemeClr val="tx1"/>
                </a:solidFill>
              </a:rPr>
              <a:t>reaches</a:t>
            </a:r>
            <a:r>
              <a:rPr lang="nb-NO" dirty="0" smtClean="0">
                <a:solidFill>
                  <a:schemeClr val="tx1"/>
                </a:solidFill>
              </a:rPr>
              <a:t> </a:t>
            </a:r>
            <a:r>
              <a:rPr lang="nb-NO" dirty="0" err="1" smtClean="0">
                <a:solidFill>
                  <a:schemeClr val="tx1"/>
                </a:solidFill>
              </a:rPr>
              <a:t>indigenous</a:t>
            </a:r>
            <a:r>
              <a:rPr lang="nb-NO" dirty="0" smtClean="0">
                <a:solidFill>
                  <a:schemeClr val="tx1"/>
                </a:solidFill>
              </a:rPr>
              <a:t> </a:t>
            </a:r>
            <a:r>
              <a:rPr lang="nb-NO" dirty="0" err="1" smtClean="0">
                <a:solidFill>
                  <a:schemeClr val="tx1"/>
                </a:solidFill>
              </a:rPr>
              <a:t>communities</a:t>
            </a:r>
            <a:endParaRPr lang="en-US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Religious </a:t>
            </a:r>
            <a:r>
              <a:rPr lang="en-US" b="1" dirty="0">
                <a:solidFill>
                  <a:schemeClr val="tx1"/>
                </a:solidFill>
              </a:rPr>
              <a:t>Groups and </a:t>
            </a:r>
            <a:r>
              <a:rPr lang="en-US" b="1" dirty="0" smtClean="0">
                <a:solidFill>
                  <a:schemeClr val="tx1"/>
                </a:solidFill>
              </a:rPr>
              <a:t>Leaders</a:t>
            </a:r>
            <a:r>
              <a:rPr lang="en-US" dirty="0" smtClean="0">
                <a:solidFill>
                  <a:schemeClr val="tx1"/>
                </a:solidFill>
              </a:rPr>
              <a:t>: Engage </a:t>
            </a:r>
            <a:r>
              <a:rPr lang="en-US" dirty="0">
                <a:solidFill>
                  <a:schemeClr val="tx1"/>
                </a:solidFill>
              </a:rPr>
              <a:t>with religious groups and leaders, acknowledging their influence and considering cultural nuances to foster trust and </a:t>
            </a:r>
            <a:r>
              <a:rPr lang="en-US" dirty="0" smtClean="0">
                <a:solidFill>
                  <a:schemeClr val="tx1"/>
                </a:solidFill>
              </a:rPr>
              <a:t>cooperation</a:t>
            </a:r>
            <a:endParaRPr lang="en-US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Refugees </a:t>
            </a:r>
            <a:r>
              <a:rPr lang="en-US" b="1" dirty="0">
                <a:solidFill>
                  <a:schemeClr val="tx1"/>
                </a:solidFill>
              </a:rPr>
              <a:t>(Internal and External</a:t>
            </a:r>
            <a:r>
              <a:rPr lang="en-US" b="1" dirty="0" smtClean="0">
                <a:solidFill>
                  <a:schemeClr val="tx1"/>
                </a:solidFill>
              </a:rPr>
              <a:t>): </a:t>
            </a:r>
            <a:r>
              <a:rPr lang="en-US" dirty="0" smtClean="0">
                <a:solidFill>
                  <a:schemeClr val="tx1"/>
                </a:solidFill>
              </a:rPr>
              <a:t>Address </a:t>
            </a:r>
            <a:r>
              <a:rPr lang="en-US" dirty="0">
                <a:solidFill>
                  <a:schemeClr val="tx1"/>
                </a:solidFill>
              </a:rPr>
              <a:t>the additional communication needs of refugees, both internal and those who have left the country, by providing targeted information and </a:t>
            </a:r>
            <a:r>
              <a:rPr lang="en-US" dirty="0" smtClean="0">
                <a:solidFill>
                  <a:schemeClr val="tx1"/>
                </a:solidFill>
              </a:rPr>
              <a:t>support</a:t>
            </a:r>
            <a:endParaRPr lang="en-US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Public Guidance</a:t>
            </a:r>
            <a:r>
              <a:rPr lang="en-US" dirty="0" smtClean="0">
                <a:solidFill>
                  <a:schemeClr val="tx1"/>
                </a:solidFill>
              </a:rPr>
              <a:t>: Offer </a:t>
            </a:r>
            <a:r>
              <a:rPr lang="en-US" dirty="0">
                <a:solidFill>
                  <a:schemeClr val="tx1"/>
                </a:solidFill>
              </a:rPr>
              <a:t>"self-help" instructions to members of the public, empowering them with essential information to </a:t>
            </a:r>
            <a:r>
              <a:rPr lang="en-US" dirty="0" smtClean="0">
                <a:solidFill>
                  <a:schemeClr val="tx1"/>
                </a:solidFill>
              </a:rPr>
              <a:t>navigate </a:t>
            </a:r>
            <a:r>
              <a:rPr lang="en-US" dirty="0">
                <a:solidFill>
                  <a:schemeClr val="tx1"/>
                </a:solidFill>
              </a:rPr>
              <a:t>situations </a:t>
            </a:r>
            <a:r>
              <a:rPr lang="en-US" dirty="0" smtClean="0">
                <a:solidFill>
                  <a:schemeClr val="tx1"/>
                </a:solidFill>
              </a:rPr>
              <a:t>independently</a:t>
            </a:r>
            <a:endParaRPr lang="en-US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Cultural Awareness</a:t>
            </a:r>
            <a:r>
              <a:rPr lang="en-US" dirty="0" smtClean="0">
                <a:solidFill>
                  <a:schemeClr val="tx1"/>
                </a:solidFill>
              </a:rPr>
              <a:t>: Acknowledge </a:t>
            </a:r>
            <a:r>
              <a:rPr lang="en-US" dirty="0">
                <a:solidFill>
                  <a:schemeClr val="tx1"/>
                </a:solidFill>
              </a:rPr>
              <a:t>the importance of cultural awareness; tailor communication strategies to suit diverse preferences—some may prefer direct instructions, while others require more detailed explanations to trust the </a:t>
            </a:r>
            <a:r>
              <a:rPr lang="en-US" dirty="0" smtClean="0">
                <a:solidFill>
                  <a:schemeClr val="tx1"/>
                </a:solidFill>
              </a:rPr>
              <a:t>message</a:t>
            </a:r>
            <a:endParaRPr lang="en-US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Citizen </a:t>
            </a:r>
            <a:r>
              <a:rPr lang="en-US" b="1" dirty="0">
                <a:solidFill>
                  <a:schemeClr val="tx1"/>
                </a:solidFill>
              </a:rPr>
              <a:t>Science and Community </a:t>
            </a:r>
            <a:r>
              <a:rPr lang="en-US" b="1" dirty="0" smtClean="0">
                <a:solidFill>
                  <a:schemeClr val="tx1"/>
                </a:solidFill>
              </a:rPr>
              <a:t>Empowerment</a:t>
            </a:r>
            <a:r>
              <a:rPr lang="en-US" dirty="0" smtClean="0">
                <a:solidFill>
                  <a:schemeClr val="tx1"/>
                </a:solidFill>
              </a:rPr>
              <a:t>: Encourage </a:t>
            </a:r>
            <a:r>
              <a:rPr lang="en-US" dirty="0">
                <a:solidFill>
                  <a:schemeClr val="tx1"/>
                </a:solidFill>
              </a:rPr>
              <a:t>the involvement of NGOs, educators, and academics in citizen science </a:t>
            </a:r>
            <a:r>
              <a:rPr lang="en-US" dirty="0" smtClean="0">
                <a:solidFill>
                  <a:schemeClr val="tx1"/>
                </a:solidFill>
              </a:rPr>
              <a:t>initiatives</a:t>
            </a:r>
            <a:endParaRPr lang="nb-NO" dirty="0" smtClean="0">
              <a:solidFill>
                <a:schemeClr val="tx1"/>
              </a:solidFill>
            </a:endParaRPr>
          </a:p>
          <a:p>
            <a:endParaRPr lang="nb-NO" dirty="0" smtClean="0">
              <a:solidFill>
                <a:schemeClr val="tx1"/>
              </a:solidFill>
            </a:endParaRPr>
          </a:p>
          <a:p>
            <a:endParaRPr lang="nb-NO" dirty="0" smtClean="0">
              <a:solidFill>
                <a:schemeClr val="tx1"/>
              </a:solidFill>
            </a:endParaRPr>
          </a:p>
          <a:p>
            <a:endParaRPr lang="nb-NO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169510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6700" y="228600"/>
            <a:ext cx="11664000" cy="540000"/>
          </a:xfrm>
        </p:spPr>
        <p:txBody>
          <a:bodyPr>
            <a:noAutofit/>
          </a:bodyPr>
          <a:lstStyle/>
          <a:p>
            <a:pPr lvl="0"/>
            <a:r>
              <a:rPr lang="en-US" sz="1600" dirty="0"/>
              <a:t>Q2- Are there different communities (e.g., emergency responders, conflict evacuees, voluntary rescue personnel) that need to be considered in communication plans during armed conflict?</a:t>
            </a:r>
            <a:br>
              <a:rPr lang="en-US" sz="1600" dirty="0"/>
            </a:br>
            <a:endParaRPr lang="en-US" sz="1400" b="0" i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66700" y="990600"/>
            <a:ext cx="11658600" cy="47244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nb-NO" b="1" dirty="0" err="1" smtClean="0">
                <a:solidFill>
                  <a:schemeClr val="tx1"/>
                </a:solidFill>
              </a:rPr>
              <a:t>Perspective</a:t>
            </a:r>
            <a:r>
              <a:rPr lang="nb-NO" b="1" dirty="0" smtClean="0">
                <a:solidFill>
                  <a:schemeClr val="tx1"/>
                </a:solidFill>
              </a:rPr>
              <a:t> from a </a:t>
            </a:r>
            <a:r>
              <a:rPr lang="en-GB" b="1" dirty="0">
                <a:solidFill>
                  <a:schemeClr val="tx1"/>
                </a:solidFill>
              </a:rPr>
              <a:t>neighbouring</a:t>
            </a:r>
            <a:r>
              <a:rPr lang="nb-NO" b="1" dirty="0" smtClean="0">
                <a:solidFill>
                  <a:schemeClr val="tx1"/>
                </a:solidFill>
              </a:rPr>
              <a:t> country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Civil-Military Cooperation</a:t>
            </a:r>
            <a:r>
              <a:rPr lang="en-US" dirty="0" smtClean="0">
                <a:solidFill>
                  <a:schemeClr val="tx1"/>
                </a:solidFill>
              </a:rPr>
              <a:t>: Ensure </a:t>
            </a:r>
            <a:r>
              <a:rPr lang="en-US" dirty="0">
                <a:solidFill>
                  <a:schemeClr val="tx1"/>
                </a:solidFill>
              </a:rPr>
              <a:t>awareness and coordination between </a:t>
            </a:r>
            <a:r>
              <a:rPr lang="en-US" dirty="0" smtClean="0">
                <a:solidFill>
                  <a:schemeClr val="tx1"/>
                </a:solidFill>
              </a:rPr>
              <a:t>civil and military authorities </a:t>
            </a:r>
            <a:r>
              <a:rPr lang="en-US" dirty="0">
                <a:solidFill>
                  <a:schemeClr val="tx1"/>
                </a:solidFill>
              </a:rPr>
              <a:t>regarding communication plans to prevent conflicts and ensure a seamless </a:t>
            </a:r>
            <a:r>
              <a:rPr lang="en-US" dirty="0" smtClean="0">
                <a:solidFill>
                  <a:schemeClr val="tx1"/>
                </a:solidFill>
              </a:rPr>
              <a:t>response</a:t>
            </a:r>
            <a:endParaRPr lang="en-US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Considerations </a:t>
            </a:r>
            <a:r>
              <a:rPr lang="en-US" b="1" dirty="0">
                <a:solidFill>
                  <a:schemeClr val="tx1"/>
                </a:solidFill>
              </a:rPr>
              <a:t>for Conflict </a:t>
            </a:r>
            <a:r>
              <a:rPr lang="en-US" b="1" dirty="0" smtClean="0">
                <a:solidFill>
                  <a:schemeClr val="tx1"/>
                </a:solidFill>
              </a:rPr>
              <a:t>Evacuees</a:t>
            </a:r>
            <a:r>
              <a:rPr lang="en-US" dirty="0" smtClean="0">
                <a:solidFill>
                  <a:schemeClr val="tx1"/>
                </a:solidFill>
              </a:rPr>
              <a:t>: Address </a:t>
            </a:r>
            <a:r>
              <a:rPr lang="en-US" dirty="0">
                <a:solidFill>
                  <a:schemeClr val="tx1"/>
                </a:solidFill>
              </a:rPr>
              <a:t>the unique needs of conflict evacuees, including considerations for interpretation, cultural sensitivity, and specific information </a:t>
            </a:r>
            <a:r>
              <a:rPr lang="en-US" dirty="0" smtClean="0">
                <a:solidFill>
                  <a:schemeClr val="tx1"/>
                </a:solidFill>
              </a:rPr>
              <a:t>requirements</a:t>
            </a:r>
            <a:endParaRPr lang="en-US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Mental </a:t>
            </a:r>
            <a:r>
              <a:rPr lang="en-US" b="1" dirty="0">
                <a:solidFill>
                  <a:schemeClr val="tx1"/>
                </a:solidFill>
              </a:rPr>
              <a:t>Health and Psychosocial </a:t>
            </a:r>
            <a:r>
              <a:rPr lang="en-US" b="1" dirty="0" smtClean="0">
                <a:solidFill>
                  <a:schemeClr val="tx1"/>
                </a:solidFill>
              </a:rPr>
              <a:t>Support</a:t>
            </a:r>
            <a:r>
              <a:rPr lang="en-US" dirty="0" smtClean="0">
                <a:solidFill>
                  <a:schemeClr val="tx1"/>
                </a:solidFill>
              </a:rPr>
              <a:t>: </a:t>
            </a:r>
            <a:r>
              <a:rPr lang="en-GB" dirty="0" smtClean="0">
                <a:solidFill>
                  <a:schemeClr val="tx1"/>
                </a:solidFill>
              </a:rPr>
              <a:t>Prioritise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mental health and psychosocial support, </a:t>
            </a:r>
            <a:r>
              <a:rPr lang="en-GB" dirty="0" smtClean="0">
                <a:solidFill>
                  <a:schemeClr val="tx1"/>
                </a:solidFill>
              </a:rPr>
              <a:t>recognising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the profound impact of armed conflict on public well-being. Provide necessary resources to alleviate fear and </a:t>
            </a:r>
            <a:r>
              <a:rPr lang="en-US" dirty="0" smtClean="0">
                <a:solidFill>
                  <a:schemeClr val="tx1"/>
                </a:solidFill>
              </a:rPr>
              <a:t>anxiety</a:t>
            </a:r>
            <a:endParaRPr lang="en-US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Managing </a:t>
            </a:r>
            <a:r>
              <a:rPr lang="en-US" b="1" dirty="0">
                <a:solidFill>
                  <a:schemeClr val="tx1"/>
                </a:solidFill>
              </a:rPr>
              <a:t>False Rumors and Misleading </a:t>
            </a:r>
            <a:r>
              <a:rPr lang="en-US" b="1" dirty="0" smtClean="0">
                <a:solidFill>
                  <a:schemeClr val="tx1"/>
                </a:solidFill>
              </a:rPr>
              <a:t>Information</a:t>
            </a:r>
            <a:r>
              <a:rPr lang="en-US" dirty="0" smtClean="0">
                <a:solidFill>
                  <a:schemeClr val="tx1"/>
                </a:solidFill>
              </a:rPr>
              <a:t>: In </a:t>
            </a:r>
            <a:r>
              <a:rPr lang="en-US" dirty="0">
                <a:solidFill>
                  <a:schemeClr val="tx1"/>
                </a:solidFill>
              </a:rPr>
              <a:t>situations with false rumors and misleading information, </a:t>
            </a:r>
            <a:r>
              <a:rPr lang="en-GB" dirty="0" smtClean="0">
                <a:solidFill>
                  <a:schemeClr val="tx1"/>
                </a:solidFill>
              </a:rPr>
              <a:t>emphasise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the importance of delivering accurate and targeted information to the public. Counter misinformation with clear and reliable messaging to maintain public </a:t>
            </a:r>
            <a:r>
              <a:rPr lang="en-US" dirty="0" smtClean="0">
                <a:solidFill>
                  <a:schemeClr val="tx1"/>
                </a:solidFill>
              </a:rPr>
              <a:t>trust</a:t>
            </a:r>
            <a:endParaRPr lang="nb-NO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241242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6700" y="228600"/>
            <a:ext cx="11664000" cy="540000"/>
          </a:xfrm>
        </p:spPr>
        <p:txBody>
          <a:bodyPr>
            <a:noAutofit/>
          </a:bodyPr>
          <a:lstStyle/>
          <a:p>
            <a:pPr lvl="0"/>
            <a:r>
              <a:rPr lang="en-US" sz="1600" dirty="0"/>
              <a:t>Q3- What strategies and mechanisms can countries implement to enhance cross-border cooperation in aligning public communications around protective actions?</a:t>
            </a:r>
            <a:r>
              <a:rPr lang="en-GB" sz="1400" b="0" i="1" dirty="0">
                <a:solidFill>
                  <a:srgbClr val="FF0000"/>
                </a:solidFill>
              </a:rPr>
              <a:t> </a:t>
            </a:r>
            <a:endParaRPr lang="en-US" sz="1400" b="0" i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66700" y="1066800"/>
            <a:ext cx="11658600" cy="47244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nb-NO" b="1" dirty="0" err="1">
                <a:solidFill>
                  <a:schemeClr val="tx1"/>
                </a:solidFill>
              </a:rPr>
              <a:t>Perspective</a:t>
            </a:r>
            <a:r>
              <a:rPr lang="nb-NO" b="1" dirty="0">
                <a:solidFill>
                  <a:schemeClr val="tx1"/>
                </a:solidFill>
              </a:rPr>
              <a:t> from </a:t>
            </a:r>
            <a:r>
              <a:rPr lang="nb-NO" b="1" dirty="0" err="1">
                <a:solidFill>
                  <a:schemeClr val="tx1"/>
                </a:solidFill>
              </a:rPr>
              <a:t>the</a:t>
            </a:r>
            <a:r>
              <a:rPr lang="nb-NO" b="1" dirty="0">
                <a:solidFill>
                  <a:schemeClr val="tx1"/>
                </a:solidFill>
              </a:rPr>
              <a:t> country in </a:t>
            </a:r>
            <a:r>
              <a:rPr lang="nb-NO" b="1" dirty="0" err="1">
                <a:solidFill>
                  <a:schemeClr val="tx1"/>
                </a:solidFill>
              </a:rPr>
              <a:t>the</a:t>
            </a:r>
            <a:r>
              <a:rPr lang="nb-NO" b="1" dirty="0">
                <a:solidFill>
                  <a:schemeClr val="tx1"/>
                </a:solidFill>
              </a:rPr>
              <a:t> </a:t>
            </a:r>
            <a:r>
              <a:rPr lang="nb-NO" b="1" dirty="0" err="1" smtClean="0">
                <a:solidFill>
                  <a:schemeClr val="tx1"/>
                </a:solidFill>
              </a:rPr>
              <a:t>conflict</a:t>
            </a:r>
            <a:endParaRPr lang="en-US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Adherence to International Guidelines</a:t>
            </a:r>
            <a:r>
              <a:rPr lang="en-US" dirty="0" smtClean="0">
                <a:solidFill>
                  <a:schemeClr val="tx1"/>
                </a:solidFill>
              </a:rPr>
              <a:t>: Follow the guidelines set by HERCA (Heads of European Radiological Protection Competent Authorities) and coordinate through IAEA IEC (International Atomic Energy Agency Incident and Emergency Centre) for </a:t>
            </a:r>
            <a:r>
              <a:rPr lang="en-GB" dirty="0" smtClean="0">
                <a:solidFill>
                  <a:schemeClr val="tx1"/>
                </a:solidFill>
              </a:rPr>
              <a:t>standardised</a:t>
            </a:r>
            <a:r>
              <a:rPr lang="en-US" dirty="0" smtClean="0">
                <a:solidFill>
                  <a:schemeClr val="tx1"/>
                </a:solidFill>
              </a:rPr>
              <a:t> and effective </a:t>
            </a:r>
            <a:r>
              <a:rPr lang="en-US" dirty="0" smtClean="0">
                <a:solidFill>
                  <a:schemeClr val="tx1"/>
                </a:solidFill>
              </a:rPr>
              <a:t>communication</a:t>
            </a:r>
            <a:endParaRPr lang="en-US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Utilization </a:t>
            </a:r>
            <a:r>
              <a:rPr lang="en-US" b="1" dirty="0">
                <a:solidFill>
                  <a:schemeClr val="tx1"/>
                </a:solidFill>
              </a:rPr>
              <a:t>of Informal Communication </a:t>
            </a:r>
            <a:r>
              <a:rPr lang="en-US" b="1" dirty="0" smtClean="0">
                <a:solidFill>
                  <a:schemeClr val="tx1"/>
                </a:solidFill>
              </a:rPr>
              <a:t>Channels</a:t>
            </a:r>
            <a:r>
              <a:rPr lang="en-US" dirty="0" smtClean="0">
                <a:solidFill>
                  <a:schemeClr val="tx1"/>
                </a:solidFill>
              </a:rPr>
              <a:t>: Leverage </a:t>
            </a:r>
            <a:r>
              <a:rPr lang="en-US" dirty="0">
                <a:solidFill>
                  <a:schemeClr val="tx1"/>
                </a:solidFill>
              </a:rPr>
              <a:t>informal communication channels, such as professional networks, to promptly seek advice and share information </a:t>
            </a:r>
            <a:r>
              <a:rPr lang="en-US" dirty="0" smtClean="0">
                <a:solidFill>
                  <a:schemeClr val="tx1"/>
                </a:solidFill>
              </a:rPr>
              <a:t>efficiently</a:t>
            </a:r>
            <a:endParaRPr lang="en-US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Preparation </a:t>
            </a:r>
            <a:r>
              <a:rPr lang="en-US" b="1" dirty="0">
                <a:solidFill>
                  <a:schemeClr val="tx1"/>
                </a:solidFill>
              </a:rPr>
              <a:t>for Cross-Border </a:t>
            </a:r>
            <a:r>
              <a:rPr lang="en-US" b="1" dirty="0" smtClean="0">
                <a:solidFill>
                  <a:schemeClr val="tx1"/>
                </a:solidFill>
              </a:rPr>
              <a:t>Situations</a:t>
            </a:r>
            <a:r>
              <a:rPr lang="en-US" dirty="0" smtClean="0">
                <a:solidFill>
                  <a:schemeClr val="tx1"/>
                </a:solidFill>
              </a:rPr>
              <a:t>: Plan </a:t>
            </a:r>
            <a:r>
              <a:rPr lang="en-US" dirty="0">
                <a:solidFill>
                  <a:schemeClr val="tx1"/>
                </a:solidFill>
              </a:rPr>
              <a:t>in advance for the cross-border application of protective actions and communications. Anticipate and coordinate responses that may extend beyond national borders for a comprehensive and collaborative </a:t>
            </a:r>
            <a:r>
              <a:rPr lang="en-US" dirty="0" smtClean="0">
                <a:solidFill>
                  <a:schemeClr val="tx1"/>
                </a:solidFill>
              </a:rPr>
              <a:t>approach</a:t>
            </a:r>
            <a:endParaRPr lang="en-US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nb-NO" b="1" dirty="0" err="1" smtClean="0">
                <a:solidFill>
                  <a:schemeClr val="tx1"/>
                </a:solidFill>
              </a:rPr>
              <a:t>Preparation</a:t>
            </a:r>
            <a:r>
              <a:rPr lang="nb-NO" b="1" dirty="0" smtClean="0">
                <a:solidFill>
                  <a:schemeClr val="tx1"/>
                </a:solidFill>
              </a:rPr>
              <a:t> for loss of </a:t>
            </a:r>
            <a:r>
              <a:rPr lang="nb-NO" b="1" dirty="0" err="1" smtClean="0">
                <a:solidFill>
                  <a:schemeClr val="tx1"/>
                </a:solidFill>
              </a:rPr>
              <a:t>communication</a:t>
            </a:r>
            <a:r>
              <a:rPr lang="nb-NO" b="1" dirty="0" smtClean="0">
                <a:solidFill>
                  <a:schemeClr val="tx1"/>
                </a:solidFill>
              </a:rPr>
              <a:t>: </a:t>
            </a:r>
            <a:r>
              <a:rPr lang="nb-NO" dirty="0" smtClean="0">
                <a:solidFill>
                  <a:schemeClr val="tx1"/>
                </a:solidFill>
              </a:rPr>
              <a:t>Plans for alternative </a:t>
            </a:r>
            <a:r>
              <a:rPr lang="nb-NO" dirty="0" err="1" smtClean="0">
                <a:solidFill>
                  <a:schemeClr val="tx1"/>
                </a:solidFill>
              </a:rPr>
              <a:t>communication</a:t>
            </a:r>
            <a:r>
              <a:rPr lang="nb-NO" dirty="0" smtClean="0">
                <a:solidFill>
                  <a:schemeClr val="tx1"/>
                </a:solidFill>
              </a:rPr>
              <a:t> </a:t>
            </a:r>
            <a:r>
              <a:rPr lang="nb-NO" dirty="0" err="1" smtClean="0">
                <a:solidFill>
                  <a:schemeClr val="tx1"/>
                </a:solidFill>
              </a:rPr>
              <a:t>should</a:t>
            </a:r>
            <a:r>
              <a:rPr lang="nb-NO" dirty="0" smtClean="0">
                <a:solidFill>
                  <a:schemeClr val="tx1"/>
                </a:solidFill>
              </a:rPr>
              <a:t> be </a:t>
            </a:r>
            <a:r>
              <a:rPr lang="nb-NO" dirty="0" err="1" smtClean="0">
                <a:solidFill>
                  <a:schemeClr val="tx1"/>
                </a:solidFill>
              </a:rPr>
              <a:t>made</a:t>
            </a:r>
            <a:r>
              <a:rPr lang="nb-NO" dirty="0" smtClean="0">
                <a:solidFill>
                  <a:schemeClr val="tx1"/>
                </a:solidFill>
              </a:rPr>
              <a:t> </a:t>
            </a:r>
            <a:r>
              <a:rPr lang="nb-NO" dirty="0" err="1" smtClean="0">
                <a:solidFill>
                  <a:schemeClr val="tx1"/>
                </a:solidFill>
              </a:rPr>
              <a:t>available</a:t>
            </a:r>
            <a:r>
              <a:rPr lang="nb-NO" dirty="0" smtClean="0">
                <a:solidFill>
                  <a:schemeClr val="tx1"/>
                </a:solidFill>
              </a:rPr>
              <a:t> in </a:t>
            </a:r>
            <a:r>
              <a:rPr lang="nb-NO" dirty="0" err="1" smtClean="0">
                <a:solidFill>
                  <a:schemeClr val="tx1"/>
                </a:solidFill>
              </a:rPr>
              <a:t>the</a:t>
            </a:r>
            <a:r>
              <a:rPr lang="nb-NO" dirty="0" smtClean="0">
                <a:solidFill>
                  <a:schemeClr val="tx1"/>
                </a:solidFill>
              </a:rPr>
              <a:t> case of loss of </a:t>
            </a:r>
            <a:r>
              <a:rPr lang="nb-NO" dirty="0" err="1" smtClean="0">
                <a:solidFill>
                  <a:schemeClr val="tx1"/>
                </a:solidFill>
              </a:rPr>
              <a:t>internet</a:t>
            </a:r>
            <a:r>
              <a:rPr lang="nb-NO" dirty="0" smtClean="0">
                <a:solidFill>
                  <a:schemeClr val="tx1"/>
                </a:solidFill>
              </a:rPr>
              <a:t> or mobile </a:t>
            </a:r>
            <a:r>
              <a:rPr lang="nb-NO" dirty="0" err="1" smtClean="0">
                <a:solidFill>
                  <a:schemeClr val="tx1"/>
                </a:solidFill>
              </a:rPr>
              <a:t>communication</a:t>
            </a:r>
            <a:r>
              <a:rPr lang="nb-NO" dirty="0">
                <a:solidFill>
                  <a:schemeClr val="tx1"/>
                </a:solidFill>
              </a:rPr>
              <a:t> </a:t>
            </a:r>
            <a:r>
              <a:rPr lang="nb-NO" dirty="0" smtClean="0">
                <a:solidFill>
                  <a:schemeClr val="tx1"/>
                </a:solidFill>
              </a:rPr>
              <a:t>services</a:t>
            </a:r>
            <a:endParaRPr lang="nb-NO" b="1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393138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100" y="76200"/>
            <a:ext cx="11664000" cy="540000"/>
          </a:xfrm>
        </p:spPr>
        <p:txBody>
          <a:bodyPr>
            <a:noAutofit/>
          </a:bodyPr>
          <a:lstStyle/>
          <a:p>
            <a:pPr lvl="0"/>
            <a:r>
              <a:rPr lang="en-US" sz="1600" dirty="0"/>
              <a:t>Q3- What strategies and mechanisms can countries implement to enhance cross-border cooperation in aligning public communications around protective actions?</a:t>
            </a:r>
            <a:r>
              <a:rPr lang="en-GB" sz="1400" b="0" i="1" dirty="0">
                <a:solidFill>
                  <a:srgbClr val="FF0000"/>
                </a:solidFill>
              </a:rPr>
              <a:t> </a:t>
            </a:r>
            <a:endParaRPr lang="en-US" sz="1400" b="0" i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7500" y="594429"/>
            <a:ext cx="11658600" cy="47244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b="1" dirty="0" smtClean="0">
                <a:solidFill>
                  <a:schemeClr val="tx1"/>
                </a:solidFill>
              </a:rPr>
              <a:t>Perspective </a:t>
            </a:r>
            <a:r>
              <a:rPr lang="en-US" b="1" dirty="0">
                <a:solidFill>
                  <a:schemeClr val="tx1"/>
                </a:solidFill>
              </a:rPr>
              <a:t>from a </a:t>
            </a:r>
            <a:r>
              <a:rPr lang="en-GB" b="1" dirty="0">
                <a:solidFill>
                  <a:schemeClr val="tx1"/>
                </a:solidFill>
              </a:rPr>
              <a:t>neighbouring</a:t>
            </a:r>
            <a:r>
              <a:rPr lang="en-US" b="1" dirty="0" smtClean="0">
                <a:solidFill>
                  <a:schemeClr val="tx1"/>
                </a:solidFill>
              </a:rPr>
              <a:t> country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Coordinated </a:t>
            </a:r>
            <a:r>
              <a:rPr lang="en-US" b="1" dirty="0">
                <a:solidFill>
                  <a:schemeClr val="tx1"/>
                </a:solidFill>
              </a:rPr>
              <a:t>Prepared </a:t>
            </a:r>
            <a:r>
              <a:rPr lang="en-US" b="1" dirty="0" smtClean="0">
                <a:solidFill>
                  <a:schemeClr val="tx1"/>
                </a:solidFill>
              </a:rPr>
              <a:t>Messages</a:t>
            </a:r>
            <a:r>
              <a:rPr lang="en-US" dirty="0" smtClean="0">
                <a:solidFill>
                  <a:schemeClr val="tx1"/>
                </a:solidFill>
              </a:rPr>
              <a:t>: Develop </a:t>
            </a:r>
            <a:r>
              <a:rPr lang="en-US" dirty="0">
                <a:solidFill>
                  <a:schemeClr val="tx1"/>
                </a:solidFill>
              </a:rPr>
              <a:t>prepared messages in collaboration with neighboring countries, ensuring coordination and agreement to facilitate a unified response in times of </a:t>
            </a:r>
            <a:r>
              <a:rPr lang="en-US" dirty="0" smtClean="0">
                <a:solidFill>
                  <a:schemeClr val="tx1"/>
                </a:solidFill>
              </a:rPr>
              <a:t>emergencies</a:t>
            </a:r>
            <a:endParaRPr lang="en-US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Preparedness </a:t>
            </a:r>
            <a:r>
              <a:rPr lang="en-US" b="1" dirty="0">
                <a:solidFill>
                  <a:schemeClr val="tx1"/>
                </a:solidFill>
              </a:rPr>
              <a:t>for </a:t>
            </a:r>
            <a:r>
              <a:rPr lang="en-US" b="1" dirty="0" smtClean="0">
                <a:solidFill>
                  <a:schemeClr val="tx1"/>
                </a:solidFill>
              </a:rPr>
              <a:t>Emergencies</a:t>
            </a:r>
            <a:r>
              <a:rPr lang="en-US" dirty="0" smtClean="0">
                <a:solidFill>
                  <a:schemeClr val="tx1"/>
                </a:solidFill>
              </a:rPr>
              <a:t>: Authorities </a:t>
            </a:r>
            <a:r>
              <a:rPr lang="en-US" dirty="0">
                <a:solidFill>
                  <a:schemeClr val="tx1"/>
                </a:solidFill>
              </a:rPr>
              <a:t>should proactively prepare for emergencies to cultivate a shared level of trust and understanding. This readiness fosters effective cross-border </a:t>
            </a:r>
            <a:r>
              <a:rPr lang="en-US" dirty="0" smtClean="0">
                <a:solidFill>
                  <a:schemeClr val="tx1"/>
                </a:solidFill>
              </a:rPr>
              <a:t>collaboration</a:t>
            </a:r>
            <a:endParaRPr lang="en-US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Establishment </a:t>
            </a:r>
            <a:r>
              <a:rPr lang="en-US" b="1" dirty="0">
                <a:solidFill>
                  <a:schemeClr val="tx1"/>
                </a:solidFill>
              </a:rPr>
              <a:t>of </a:t>
            </a:r>
            <a:r>
              <a:rPr lang="en-US" b="1" dirty="0" smtClean="0">
                <a:solidFill>
                  <a:schemeClr val="tx1"/>
                </a:solidFill>
              </a:rPr>
              <a:t>Hotlines</a:t>
            </a:r>
            <a:r>
              <a:rPr lang="en-US" dirty="0" smtClean="0">
                <a:solidFill>
                  <a:schemeClr val="tx1"/>
                </a:solidFill>
              </a:rPr>
              <a:t>: Establish </a:t>
            </a:r>
            <a:r>
              <a:rPr lang="en-US" dirty="0">
                <a:solidFill>
                  <a:schemeClr val="tx1"/>
                </a:solidFill>
              </a:rPr>
              <a:t>hotlines with close neighbors and bilateral bases to facilitate swift and direct communication in critical situations, enhancing the efficiency of information </a:t>
            </a:r>
            <a:r>
              <a:rPr lang="en-US" dirty="0" smtClean="0">
                <a:solidFill>
                  <a:schemeClr val="tx1"/>
                </a:solidFill>
              </a:rPr>
              <a:t>exchange</a:t>
            </a:r>
            <a:endParaRPr lang="en-US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Implementation </a:t>
            </a:r>
            <a:r>
              <a:rPr lang="en-US" b="1" dirty="0">
                <a:solidFill>
                  <a:schemeClr val="tx1"/>
                </a:solidFill>
              </a:rPr>
              <a:t>of ECURIE and IAEA </a:t>
            </a:r>
            <a:r>
              <a:rPr lang="en-US" b="1" dirty="0" smtClean="0">
                <a:solidFill>
                  <a:schemeClr val="tx1"/>
                </a:solidFill>
              </a:rPr>
              <a:t>Systems</a:t>
            </a:r>
            <a:r>
              <a:rPr lang="en-US" dirty="0" smtClean="0">
                <a:solidFill>
                  <a:schemeClr val="tx1"/>
                </a:solidFill>
              </a:rPr>
              <a:t>: Implement </a:t>
            </a:r>
            <a:r>
              <a:rPr lang="en-US" dirty="0">
                <a:solidFill>
                  <a:schemeClr val="tx1"/>
                </a:solidFill>
              </a:rPr>
              <a:t>ECURIE (European Community Urgent Radiological Information Exchange) and IAEA (International Atomic Energy Agency) systems, ensuring the seamless sharing of monitoring data for a comprehensive and collaborative </a:t>
            </a:r>
            <a:r>
              <a:rPr lang="en-US" dirty="0" smtClean="0">
                <a:solidFill>
                  <a:schemeClr val="tx1"/>
                </a:solidFill>
              </a:rPr>
              <a:t>approach</a:t>
            </a:r>
            <a:endParaRPr lang="en-US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Bilateral </a:t>
            </a:r>
            <a:r>
              <a:rPr lang="en-US" b="1" dirty="0">
                <a:solidFill>
                  <a:schemeClr val="tx1"/>
                </a:solidFill>
              </a:rPr>
              <a:t>Agreements and Common </a:t>
            </a:r>
            <a:r>
              <a:rPr lang="en-US" b="1" dirty="0" smtClean="0">
                <a:solidFill>
                  <a:schemeClr val="tx1"/>
                </a:solidFill>
              </a:rPr>
              <a:t>Criteria</a:t>
            </a:r>
            <a:r>
              <a:rPr lang="en-US" dirty="0" smtClean="0">
                <a:solidFill>
                  <a:schemeClr val="tx1"/>
                </a:solidFill>
              </a:rPr>
              <a:t>: Strengthen </a:t>
            </a:r>
            <a:r>
              <a:rPr lang="en-US" dirty="0">
                <a:solidFill>
                  <a:schemeClr val="tx1"/>
                </a:solidFill>
              </a:rPr>
              <a:t>bilateral agreements and establish common criteria for implementing protective actions with neighboring </a:t>
            </a:r>
            <a:r>
              <a:rPr lang="en-US" dirty="0" smtClean="0">
                <a:solidFill>
                  <a:schemeClr val="tx1"/>
                </a:solidFill>
              </a:rPr>
              <a:t>countries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589475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GB" sz="1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Thank you for your attention</a:t>
            </a:r>
            <a:endParaRPr lang="en-GB" b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 smtClean="0"/>
              <a:t>Title page photo rights: 2</a:t>
            </a:r>
            <a:r>
              <a:rPr lang="en-GB" baseline="30000" dirty="0" smtClean="0"/>
              <a:t>nd</a:t>
            </a:r>
            <a:r>
              <a:rPr lang="en-GB" dirty="0" smtClean="0"/>
              <a:t> Stakeholder Involvement Workshop (2019), Nuclear Energy Agency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99162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EA Slides">
  <a:themeElements>
    <a:clrScheme name="Custom 1">
      <a:dk1>
        <a:sysClr val="windowText" lastClr="000000"/>
      </a:dk1>
      <a:lt1>
        <a:sysClr val="window" lastClr="FFFFFF"/>
      </a:lt1>
      <a:dk2>
        <a:srgbClr val="22567C"/>
      </a:dk2>
      <a:lt2>
        <a:srgbClr val="00B0F0"/>
      </a:lt2>
      <a:accent1>
        <a:srgbClr val="006699"/>
      </a:accent1>
      <a:accent2>
        <a:srgbClr val="02889E"/>
      </a:accent2>
      <a:accent3>
        <a:srgbClr val="83CDE0"/>
      </a:accent3>
      <a:accent4>
        <a:srgbClr val="FBBC0E"/>
      </a:accent4>
      <a:accent5>
        <a:srgbClr val="D14648"/>
      </a:accent5>
      <a:accent6>
        <a:srgbClr val="EF7D00"/>
      </a:accent6>
      <a:hlink>
        <a:srgbClr val="0070C0"/>
      </a:hlink>
      <a:folHlink>
        <a:srgbClr val="90BEE0"/>
      </a:folHlink>
    </a:clrScheme>
    <a:fontScheme name="Custom 3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>
            <a:solidFill>
              <a:srgbClr val="006699"/>
            </a:solidFill>
            <a:latin typeface="+mn-lt" panose="020B0604030504040204" pitchFamily="34" charset="0"/>
            <a:ea typeface="+mn-lt" panose="020B0604030504040204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NEA cover and closing slides">
  <a:themeElements>
    <a:clrScheme name="NEA Slide colours">
      <a:dk1>
        <a:sysClr val="windowText" lastClr="000000"/>
      </a:dk1>
      <a:lt1>
        <a:sysClr val="window" lastClr="FFFFFF"/>
      </a:lt1>
      <a:dk2>
        <a:srgbClr val="0C68B0"/>
      </a:dk2>
      <a:lt2>
        <a:srgbClr val="00B0F0"/>
      </a:lt2>
      <a:accent1>
        <a:srgbClr val="02889E"/>
      </a:accent1>
      <a:accent2>
        <a:srgbClr val="83CDE0"/>
      </a:accent2>
      <a:accent3>
        <a:srgbClr val="FBBC0E"/>
      </a:accent3>
      <a:accent4>
        <a:srgbClr val="EF7D00"/>
      </a:accent4>
      <a:accent5>
        <a:srgbClr val="D14648"/>
      </a:accent5>
      <a:accent6>
        <a:srgbClr val="48AF54"/>
      </a:accent6>
      <a:hlink>
        <a:srgbClr val="22567C"/>
      </a:hlink>
      <a:folHlink>
        <a:srgbClr val="599ED1"/>
      </a:folHlink>
    </a:clrScheme>
    <a:fontScheme name="Custom 1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+mn-lt"/>
        <a:font script="Hebr" typeface="+mn-lt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+mn-lt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+mn-lt"/>
        <a:font script="Hebr" typeface="+mn-lt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+mn-lt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8714</TotalTime>
  <Words>1032</Words>
  <Application>Microsoft Office PowerPoint</Application>
  <PresentationFormat>Widescreen</PresentationFormat>
  <Paragraphs>49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Microsoft Sans Serif</vt:lpstr>
      <vt:lpstr>Verdana</vt:lpstr>
      <vt:lpstr>NEA Slides</vt:lpstr>
      <vt:lpstr>NEA cover and closing slides</vt:lpstr>
      <vt:lpstr>Summary – Topic 2 – What if session  </vt:lpstr>
      <vt:lpstr>Q1- How should existing communication plans be adapted to the unique challenges posed by armed conflict? Do they need to be tailored to the complexities of a conflict situation at the local, national and international levels? </vt:lpstr>
      <vt:lpstr>Q1- How should existing communication plans be adapted to the unique challenges posed by armed conflict? Do they need to be tailored to the complexities of a conflict situation at the local, national and international levels? </vt:lpstr>
      <vt:lpstr>Q2- Are there different communities (e.g., emergency responders, conflict evacuees, voluntary rescue personnel) that need to be considered in communication plans during armed conflict? </vt:lpstr>
      <vt:lpstr>Q2- Are there different communities (e.g., emergency responders, conflict evacuees, voluntary rescue personnel) that need to be considered in communication plans during armed conflict? </vt:lpstr>
      <vt:lpstr>Q3- What strategies and mechanisms can countries implement to enhance cross-border cooperation in aligning public communications around protective actions? </vt:lpstr>
      <vt:lpstr>Q3- What strategies and mechanisms can countries implement to enhance cross-border cooperation in aligning public communications around protective actions? </vt:lpstr>
      <vt:lpstr>Thank you for your attention</vt:lpstr>
    </vt:vector>
  </TitlesOfParts>
  <Company>OECD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client07</dc:creator>
  <cp:lastModifiedBy>JABER Kerim, NEA/RP-HANS</cp:lastModifiedBy>
  <cp:revision>889</cp:revision>
  <cp:lastPrinted>2014-06-17T14:24:23Z</cp:lastPrinted>
  <dcterms:created xsi:type="dcterms:W3CDTF">2011-02-16T10:53:39Z</dcterms:created>
  <dcterms:modified xsi:type="dcterms:W3CDTF">2023-11-29T10:03:09Z</dcterms:modified>
</cp:coreProperties>
</file>